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0058400" cy="7772400"/>
  <p:notesSz cx="10058400" cy="77724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5" d="100"/>
          <a:sy n="55" d="100"/>
        </p:scale>
        <p:origin x="2083" y="53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54380" y="2409444"/>
            <a:ext cx="8549640" cy="16322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08760" y="4352544"/>
            <a:ext cx="7040880" cy="1943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02920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180076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9/23/2026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9/23/2026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9/23/2026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02920" y="310896"/>
            <a:ext cx="9052560" cy="12435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02920" y="1787652"/>
            <a:ext cx="9052560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419856" y="7228332"/>
            <a:ext cx="3218688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02920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242048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38900" y="5213603"/>
            <a:ext cx="237490" cy="0"/>
          </a:xfrm>
          <a:custGeom>
            <a:avLst/>
            <a:gdLst/>
            <a:ahLst/>
            <a:cxnLst/>
            <a:rect l="l" t="t" r="r" b="b"/>
            <a:pathLst>
              <a:path w="237490">
                <a:moveTo>
                  <a:pt x="0" y="0"/>
                </a:moveTo>
                <a:lnTo>
                  <a:pt x="236915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892807" y="5213603"/>
            <a:ext cx="474345" cy="0"/>
          </a:xfrm>
          <a:custGeom>
            <a:avLst/>
            <a:gdLst/>
            <a:ahLst/>
            <a:cxnLst/>
            <a:rect l="l" t="t" r="r" b="b"/>
            <a:pathLst>
              <a:path w="474344">
                <a:moveTo>
                  <a:pt x="0" y="0"/>
                </a:moveTo>
                <a:lnTo>
                  <a:pt x="473964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683764" y="5213603"/>
            <a:ext cx="475615" cy="0"/>
          </a:xfrm>
          <a:custGeom>
            <a:avLst/>
            <a:gdLst/>
            <a:ahLst/>
            <a:cxnLst/>
            <a:rect l="l" t="t" r="r" b="b"/>
            <a:pathLst>
              <a:path w="475614">
                <a:moveTo>
                  <a:pt x="0" y="0"/>
                </a:moveTo>
                <a:lnTo>
                  <a:pt x="475487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474720" y="5213603"/>
            <a:ext cx="475615" cy="0"/>
          </a:xfrm>
          <a:custGeom>
            <a:avLst/>
            <a:gdLst/>
            <a:ahLst/>
            <a:cxnLst/>
            <a:rect l="l" t="t" r="r" b="b"/>
            <a:pathLst>
              <a:path w="475614">
                <a:moveTo>
                  <a:pt x="0" y="0"/>
                </a:moveTo>
                <a:lnTo>
                  <a:pt x="475488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265676" y="5213603"/>
            <a:ext cx="475615" cy="0"/>
          </a:xfrm>
          <a:custGeom>
            <a:avLst/>
            <a:gdLst/>
            <a:ahLst/>
            <a:cxnLst/>
            <a:rect l="l" t="t" r="r" b="b"/>
            <a:pathLst>
              <a:path w="475614">
                <a:moveTo>
                  <a:pt x="0" y="0"/>
                </a:moveTo>
                <a:lnTo>
                  <a:pt x="475488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058155" y="5213603"/>
            <a:ext cx="474345" cy="0"/>
          </a:xfrm>
          <a:custGeom>
            <a:avLst/>
            <a:gdLst/>
            <a:ahLst/>
            <a:cxnLst/>
            <a:rect l="l" t="t" r="r" b="b"/>
            <a:pathLst>
              <a:path w="474345">
                <a:moveTo>
                  <a:pt x="0" y="0"/>
                </a:moveTo>
                <a:lnTo>
                  <a:pt x="473964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849111" y="5213603"/>
            <a:ext cx="474345" cy="0"/>
          </a:xfrm>
          <a:custGeom>
            <a:avLst/>
            <a:gdLst/>
            <a:ahLst/>
            <a:cxnLst/>
            <a:rect l="l" t="t" r="r" b="b"/>
            <a:pathLst>
              <a:path w="474345">
                <a:moveTo>
                  <a:pt x="0" y="0"/>
                </a:moveTo>
                <a:lnTo>
                  <a:pt x="473963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640068" y="5213603"/>
            <a:ext cx="474345" cy="0"/>
          </a:xfrm>
          <a:custGeom>
            <a:avLst/>
            <a:gdLst/>
            <a:ahLst/>
            <a:cxnLst/>
            <a:rect l="l" t="t" r="r" b="b"/>
            <a:pathLst>
              <a:path w="474345">
                <a:moveTo>
                  <a:pt x="0" y="0"/>
                </a:moveTo>
                <a:lnTo>
                  <a:pt x="473963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431023" y="5213603"/>
            <a:ext cx="474345" cy="0"/>
          </a:xfrm>
          <a:custGeom>
            <a:avLst/>
            <a:gdLst/>
            <a:ahLst/>
            <a:cxnLst/>
            <a:rect l="l" t="t" r="r" b="b"/>
            <a:pathLst>
              <a:path w="474345">
                <a:moveTo>
                  <a:pt x="0" y="0"/>
                </a:moveTo>
                <a:lnTo>
                  <a:pt x="473964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338900" y="4745735"/>
            <a:ext cx="3402329" cy="0"/>
          </a:xfrm>
          <a:custGeom>
            <a:avLst/>
            <a:gdLst/>
            <a:ahLst/>
            <a:cxnLst/>
            <a:rect l="l" t="t" r="r" b="b"/>
            <a:pathLst>
              <a:path w="3402329">
                <a:moveTo>
                  <a:pt x="0" y="0"/>
                </a:moveTo>
                <a:lnTo>
                  <a:pt x="3402263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058155" y="4745735"/>
            <a:ext cx="474345" cy="0"/>
          </a:xfrm>
          <a:custGeom>
            <a:avLst/>
            <a:gdLst/>
            <a:ahLst/>
            <a:cxnLst/>
            <a:rect l="l" t="t" r="r" b="b"/>
            <a:pathLst>
              <a:path w="474345">
                <a:moveTo>
                  <a:pt x="0" y="0"/>
                </a:moveTo>
                <a:lnTo>
                  <a:pt x="473964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849111" y="4745735"/>
            <a:ext cx="474345" cy="0"/>
          </a:xfrm>
          <a:custGeom>
            <a:avLst/>
            <a:gdLst/>
            <a:ahLst/>
            <a:cxnLst/>
            <a:rect l="l" t="t" r="r" b="b"/>
            <a:pathLst>
              <a:path w="474345">
                <a:moveTo>
                  <a:pt x="0" y="0"/>
                </a:moveTo>
                <a:lnTo>
                  <a:pt x="473963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640068" y="4745735"/>
            <a:ext cx="474345" cy="0"/>
          </a:xfrm>
          <a:custGeom>
            <a:avLst/>
            <a:gdLst/>
            <a:ahLst/>
            <a:cxnLst/>
            <a:rect l="l" t="t" r="r" b="b"/>
            <a:pathLst>
              <a:path w="474345">
                <a:moveTo>
                  <a:pt x="0" y="0"/>
                </a:moveTo>
                <a:lnTo>
                  <a:pt x="473963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431023" y="4745735"/>
            <a:ext cx="1819910" cy="0"/>
          </a:xfrm>
          <a:custGeom>
            <a:avLst/>
            <a:gdLst/>
            <a:ahLst/>
            <a:cxnLst/>
            <a:rect l="l" t="t" r="r" b="b"/>
            <a:pathLst>
              <a:path w="1819909">
                <a:moveTo>
                  <a:pt x="0" y="0"/>
                </a:moveTo>
                <a:lnTo>
                  <a:pt x="1819658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338900" y="4276344"/>
            <a:ext cx="4193540" cy="0"/>
          </a:xfrm>
          <a:custGeom>
            <a:avLst/>
            <a:gdLst/>
            <a:ahLst/>
            <a:cxnLst/>
            <a:rect l="l" t="t" r="r" b="b"/>
            <a:pathLst>
              <a:path w="4193540">
                <a:moveTo>
                  <a:pt x="0" y="0"/>
                </a:moveTo>
                <a:lnTo>
                  <a:pt x="4193219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849111" y="4276344"/>
            <a:ext cx="474345" cy="0"/>
          </a:xfrm>
          <a:custGeom>
            <a:avLst/>
            <a:gdLst/>
            <a:ahLst/>
            <a:cxnLst/>
            <a:rect l="l" t="t" r="r" b="b"/>
            <a:pathLst>
              <a:path w="474345">
                <a:moveTo>
                  <a:pt x="0" y="0"/>
                </a:moveTo>
                <a:lnTo>
                  <a:pt x="473963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640068" y="4276344"/>
            <a:ext cx="474345" cy="0"/>
          </a:xfrm>
          <a:custGeom>
            <a:avLst/>
            <a:gdLst/>
            <a:ahLst/>
            <a:cxnLst/>
            <a:rect l="l" t="t" r="r" b="b"/>
            <a:pathLst>
              <a:path w="474345">
                <a:moveTo>
                  <a:pt x="0" y="0"/>
                </a:moveTo>
                <a:lnTo>
                  <a:pt x="473963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7431023" y="4276344"/>
            <a:ext cx="1819910" cy="0"/>
          </a:xfrm>
          <a:custGeom>
            <a:avLst/>
            <a:gdLst/>
            <a:ahLst/>
            <a:cxnLst/>
            <a:rect l="l" t="t" r="r" b="b"/>
            <a:pathLst>
              <a:path w="1819909">
                <a:moveTo>
                  <a:pt x="0" y="0"/>
                </a:moveTo>
                <a:lnTo>
                  <a:pt x="1819658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338900" y="3806952"/>
            <a:ext cx="4193540" cy="0"/>
          </a:xfrm>
          <a:custGeom>
            <a:avLst/>
            <a:gdLst/>
            <a:ahLst/>
            <a:cxnLst/>
            <a:rect l="l" t="t" r="r" b="b"/>
            <a:pathLst>
              <a:path w="4193540">
                <a:moveTo>
                  <a:pt x="0" y="0"/>
                </a:moveTo>
                <a:lnTo>
                  <a:pt x="4193219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849111" y="3806952"/>
            <a:ext cx="474345" cy="0"/>
          </a:xfrm>
          <a:custGeom>
            <a:avLst/>
            <a:gdLst/>
            <a:ahLst/>
            <a:cxnLst/>
            <a:rect l="l" t="t" r="r" b="b"/>
            <a:pathLst>
              <a:path w="474345">
                <a:moveTo>
                  <a:pt x="0" y="0"/>
                </a:moveTo>
                <a:lnTo>
                  <a:pt x="473963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338900" y="3337559"/>
            <a:ext cx="4984750" cy="0"/>
          </a:xfrm>
          <a:custGeom>
            <a:avLst/>
            <a:gdLst/>
            <a:ahLst/>
            <a:cxnLst/>
            <a:rect l="l" t="t" r="r" b="b"/>
            <a:pathLst>
              <a:path w="4984750">
                <a:moveTo>
                  <a:pt x="0" y="0"/>
                </a:moveTo>
                <a:lnTo>
                  <a:pt x="4984175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640068" y="3337559"/>
            <a:ext cx="2611120" cy="0"/>
          </a:xfrm>
          <a:custGeom>
            <a:avLst/>
            <a:gdLst/>
            <a:ahLst/>
            <a:cxnLst/>
            <a:rect l="l" t="t" r="r" b="b"/>
            <a:pathLst>
              <a:path w="2611120">
                <a:moveTo>
                  <a:pt x="0" y="0"/>
                </a:moveTo>
                <a:lnTo>
                  <a:pt x="2610614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338900" y="2869196"/>
            <a:ext cx="7912100" cy="0"/>
          </a:xfrm>
          <a:custGeom>
            <a:avLst/>
            <a:gdLst/>
            <a:ahLst/>
            <a:cxnLst/>
            <a:rect l="l" t="t" r="r" b="b"/>
            <a:pathLst>
              <a:path w="7912100">
                <a:moveTo>
                  <a:pt x="0" y="0"/>
                </a:moveTo>
                <a:lnTo>
                  <a:pt x="7911782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575816" y="5157215"/>
            <a:ext cx="317500" cy="526415"/>
          </a:xfrm>
          <a:custGeom>
            <a:avLst/>
            <a:gdLst/>
            <a:ahLst/>
            <a:cxnLst/>
            <a:rect l="l" t="t" r="r" b="b"/>
            <a:pathLst>
              <a:path w="317500" h="526414">
                <a:moveTo>
                  <a:pt x="316991" y="0"/>
                </a:moveTo>
                <a:lnTo>
                  <a:pt x="0" y="0"/>
                </a:lnTo>
                <a:lnTo>
                  <a:pt x="0" y="525983"/>
                </a:lnTo>
                <a:lnTo>
                  <a:pt x="316991" y="525983"/>
                </a:lnTo>
                <a:lnTo>
                  <a:pt x="316991" y="0"/>
                </a:lnTo>
                <a:close/>
              </a:path>
            </a:pathLst>
          </a:custGeom>
          <a:solidFill>
            <a:srgbClr val="145F8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2366772" y="5172455"/>
            <a:ext cx="317500" cy="511175"/>
          </a:xfrm>
          <a:custGeom>
            <a:avLst/>
            <a:gdLst/>
            <a:ahLst/>
            <a:cxnLst/>
            <a:rect l="l" t="t" r="r" b="b"/>
            <a:pathLst>
              <a:path w="317500" h="511175">
                <a:moveTo>
                  <a:pt x="316992" y="0"/>
                </a:moveTo>
                <a:lnTo>
                  <a:pt x="0" y="0"/>
                </a:lnTo>
                <a:lnTo>
                  <a:pt x="0" y="510743"/>
                </a:lnTo>
                <a:lnTo>
                  <a:pt x="316992" y="510743"/>
                </a:lnTo>
                <a:lnTo>
                  <a:pt x="316992" y="0"/>
                </a:lnTo>
                <a:close/>
              </a:path>
            </a:pathLst>
          </a:custGeom>
          <a:solidFill>
            <a:srgbClr val="145F8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3159251" y="5161788"/>
            <a:ext cx="315595" cy="521970"/>
          </a:xfrm>
          <a:custGeom>
            <a:avLst/>
            <a:gdLst/>
            <a:ahLst/>
            <a:cxnLst/>
            <a:rect l="l" t="t" r="r" b="b"/>
            <a:pathLst>
              <a:path w="315595" h="521970">
                <a:moveTo>
                  <a:pt x="315467" y="0"/>
                </a:moveTo>
                <a:lnTo>
                  <a:pt x="0" y="0"/>
                </a:lnTo>
                <a:lnTo>
                  <a:pt x="0" y="521411"/>
                </a:lnTo>
                <a:lnTo>
                  <a:pt x="315467" y="521411"/>
                </a:lnTo>
                <a:lnTo>
                  <a:pt x="315467" y="0"/>
                </a:lnTo>
                <a:close/>
              </a:path>
            </a:pathLst>
          </a:custGeom>
          <a:solidFill>
            <a:srgbClr val="145F8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3950208" y="5004815"/>
            <a:ext cx="315595" cy="678815"/>
          </a:xfrm>
          <a:custGeom>
            <a:avLst/>
            <a:gdLst/>
            <a:ahLst/>
            <a:cxnLst/>
            <a:rect l="l" t="t" r="r" b="b"/>
            <a:pathLst>
              <a:path w="315595" h="678814">
                <a:moveTo>
                  <a:pt x="315467" y="0"/>
                </a:moveTo>
                <a:lnTo>
                  <a:pt x="0" y="0"/>
                </a:lnTo>
                <a:lnTo>
                  <a:pt x="0" y="678383"/>
                </a:lnTo>
                <a:lnTo>
                  <a:pt x="315467" y="678383"/>
                </a:lnTo>
                <a:lnTo>
                  <a:pt x="315467" y="0"/>
                </a:lnTo>
                <a:close/>
              </a:path>
            </a:pathLst>
          </a:custGeom>
          <a:solidFill>
            <a:srgbClr val="145F8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4741164" y="4593335"/>
            <a:ext cx="317500" cy="1090295"/>
          </a:xfrm>
          <a:custGeom>
            <a:avLst/>
            <a:gdLst/>
            <a:ahLst/>
            <a:cxnLst/>
            <a:rect l="l" t="t" r="r" b="b"/>
            <a:pathLst>
              <a:path w="317500" h="1090295">
                <a:moveTo>
                  <a:pt x="316991" y="0"/>
                </a:moveTo>
                <a:lnTo>
                  <a:pt x="0" y="0"/>
                </a:lnTo>
                <a:lnTo>
                  <a:pt x="0" y="1089863"/>
                </a:lnTo>
                <a:lnTo>
                  <a:pt x="316991" y="1089863"/>
                </a:lnTo>
                <a:lnTo>
                  <a:pt x="316991" y="0"/>
                </a:lnTo>
                <a:close/>
              </a:path>
            </a:pathLst>
          </a:custGeom>
          <a:solidFill>
            <a:srgbClr val="145F8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5532120" y="3700271"/>
            <a:ext cx="317500" cy="1983105"/>
          </a:xfrm>
          <a:custGeom>
            <a:avLst/>
            <a:gdLst/>
            <a:ahLst/>
            <a:cxnLst/>
            <a:rect l="l" t="t" r="r" b="b"/>
            <a:pathLst>
              <a:path w="317500" h="1983104">
                <a:moveTo>
                  <a:pt x="316991" y="0"/>
                </a:moveTo>
                <a:lnTo>
                  <a:pt x="0" y="0"/>
                </a:lnTo>
                <a:lnTo>
                  <a:pt x="0" y="1982927"/>
                </a:lnTo>
                <a:lnTo>
                  <a:pt x="316991" y="1982927"/>
                </a:lnTo>
                <a:lnTo>
                  <a:pt x="316991" y="0"/>
                </a:lnTo>
                <a:close/>
              </a:path>
            </a:pathLst>
          </a:custGeom>
          <a:solidFill>
            <a:srgbClr val="145F8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323076" y="3090672"/>
            <a:ext cx="317500" cy="2592705"/>
          </a:xfrm>
          <a:custGeom>
            <a:avLst/>
            <a:gdLst/>
            <a:ahLst/>
            <a:cxnLst/>
            <a:rect l="l" t="t" r="r" b="b"/>
            <a:pathLst>
              <a:path w="317500" h="2592704">
                <a:moveTo>
                  <a:pt x="316992" y="0"/>
                </a:moveTo>
                <a:lnTo>
                  <a:pt x="0" y="0"/>
                </a:lnTo>
                <a:lnTo>
                  <a:pt x="0" y="2592527"/>
                </a:lnTo>
                <a:lnTo>
                  <a:pt x="316992" y="2592527"/>
                </a:lnTo>
                <a:lnTo>
                  <a:pt x="316992" y="0"/>
                </a:lnTo>
                <a:close/>
              </a:path>
            </a:pathLst>
          </a:custGeom>
          <a:solidFill>
            <a:srgbClr val="145F8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7114031" y="3874008"/>
            <a:ext cx="317500" cy="1809750"/>
          </a:xfrm>
          <a:custGeom>
            <a:avLst/>
            <a:gdLst/>
            <a:ahLst/>
            <a:cxnLst/>
            <a:rect l="l" t="t" r="r" b="b"/>
            <a:pathLst>
              <a:path w="317500" h="1809750">
                <a:moveTo>
                  <a:pt x="316992" y="0"/>
                </a:moveTo>
                <a:lnTo>
                  <a:pt x="0" y="0"/>
                </a:lnTo>
                <a:lnTo>
                  <a:pt x="0" y="1809191"/>
                </a:lnTo>
                <a:lnTo>
                  <a:pt x="316992" y="1809191"/>
                </a:lnTo>
                <a:lnTo>
                  <a:pt x="316992" y="0"/>
                </a:lnTo>
                <a:close/>
              </a:path>
            </a:pathLst>
          </a:custGeom>
          <a:solidFill>
            <a:srgbClr val="145F8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7904988" y="5081015"/>
            <a:ext cx="317500" cy="602615"/>
          </a:xfrm>
          <a:custGeom>
            <a:avLst/>
            <a:gdLst/>
            <a:ahLst/>
            <a:cxnLst/>
            <a:rect l="l" t="t" r="r" b="b"/>
            <a:pathLst>
              <a:path w="317500" h="602614">
                <a:moveTo>
                  <a:pt x="316992" y="0"/>
                </a:moveTo>
                <a:lnTo>
                  <a:pt x="0" y="0"/>
                </a:lnTo>
                <a:lnTo>
                  <a:pt x="0" y="602183"/>
                </a:lnTo>
                <a:lnTo>
                  <a:pt x="316992" y="602183"/>
                </a:lnTo>
                <a:lnTo>
                  <a:pt x="316992" y="0"/>
                </a:lnTo>
                <a:close/>
              </a:path>
            </a:pathLst>
          </a:custGeom>
          <a:solidFill>
            <a:srgbClr val="145F82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4" name="object 34"/>
          <p:cNvGrpSpPr/>
          <p:nvPr/>
        </p:nvGrpSpPr>
        <p:grpSpPr>
          <a:xfrm>
            <a:off x="1334137" y="5283708"/>
            <a:ext cx="7921625" cy="404495"/>
            <a:chOff x="1334137" y="5283708"/>
            <a:chExt cx="7921625" cy="404495"/>
          </a:xfrm>
        </p:grpSpPr>
        <p:sp>
          <p:nvSpPr>
            <p:cNvPr id="35" name="object 35"/>
            <p:cNvSpPr/>
            <p:nvPr/>
          </p:nvSpPr>
          <p:spPr>
            <a:xfrm>
              <a:off x="8697467" y="5283708"/>
              <a:ext cx="315595" cy="400050"/>
            </a:xfrm>
            <a:custGeom>
              <a:avLst/>
              <a:gdLst/>
              <a:ahLst/>
              <a:cxnLst/>
              <a:rect l="l" t="t" r="r" b="b"/>
              <a:pathLst>
                <a:path w="315595" h="400050">
                  <a:moveTo>
                    <a:pt x="315468" y="0"/>
                  </a:moveTo>
                  <a:lnTo>
                    <a:pt x="0" y="0"/>
                  </a:lnTo>
                  <a:lnTo>
                    <a:pt x="0" y="399491"/>
                  </a:lnTo>
                  <a:lnTo>
                    <a:pt x="315468" y="399491"/>
                  </a:lnTo>
                  <a:lnTo>
                    <a:pt x="315468" y="0"/>
                  </a:lnTo>
                  <a:close/>
                </a:path>
              </a:pathLst>
            </a:custGeom>
            <a:solidFill>
              <a:srgbClr val="145F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1338900" y="5683198"/>
              <a:ext cx="7912100" cy="0"/>
            </a:xfrm>
            <a:custGeom>
              <a:avLst/>
              <a:gdLst/>
              <a:ahLst/>
              <a:cxnLst/>
              <a:rect l="l" t="t" r="r" b="b"/>
              <a:pathLst>
                <a:path w="7912100">
                  <a:moveTo>
                    <a:pt x="0" y="0"/>
                  </a:moveTo>
                  <a:lnTo>
                    <a:pt x="7911782" y="0"/>
                  </a:lnTo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7" name="object 37"/>
          <p:cNvSpPr txBox="1"/>
          <p:nvPr/>
        </p:nvSpPr>
        <p:spPr>
          <a:xfrm>
            <a:off x="1509541" y="4947611"/>
            <a:ext cx="49339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b="1" spc="-10" dirty="0">
                <a:solidFill>
                  <a:srgbClr val="FF0000"/>
                </a:solidFill>
                <a:latin typeface="Arial"/>
                <a:cs typeface="Arial"/>
              </a:rPr>
              <a:t>$112,310</a:t>
            </a:r>
            <a:endParaRPr sz="90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2300725" y="4963613"/>
            <a:ext cx="49339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b="1" spc="-10" dirty="0">
                <a:solidFill>
                  <a:srgbClr val="FF0000"/>
                </a:solidFill>
                <a:latin typeface="Arial"/>
                <a:cs typeface="Arial"/>
              </a:rPr>
              <a:t>$108,896</a:t>
            </a:r>
            <a:endParaRPr sz="90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3091910" y="4952526"/>
            <a:ext cx="49339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b="1" spc="-10" dirty="0">
                <a:solidFill>
                  <a:srgbClr val="FF0000"/>
                </a:solidFill>
                <a:latin typeface="Arial"/>
                <a:cs typeface="Arial"/>
              </a:rPr>
              <a:t>$111,249</a:t>
            </a:r>
            <a:endParaRPr sz="90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3883094" y="4795135"/>
            <a:ext cx="49339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b="1" spc="-10" dirty="0">
                <a:solidFill>
                  <a:srgbClr val="FF0000"/>
                </a:solidFill>
                <a:latin typeface="Arial"/>
                <a:cs typeface="Arial"/>
              </a:rPr>
              <a:t>$144,798</a:t>
            </a:r>
            <a:endParaRPr sz="90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4674279" y="4383769"/>
            <a:ext cx="49339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b="1" spc="-10" dirty="0">
                <a:solidFill>
                  <a:srgbClr val="FF0000"/>
                </a:solidFill>
                <a:latin typeface="Arial"/>
                <a:cs typeface="Arial"/>
              </a:rPr>
              <a:t>$232,502</a:t>
            </a:r>
            <a:endParaRPr sz="900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5465464" y="3490514"/>
            <a:ext cx="49339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b="1" spc="-10" dirty="0">
                <a:solidFill>
                  <a:srgbClr val="FF0000"/>
                </a:solidFill>
                <a:latin typeface="Arial"/>
                <a:cs typeface="Arial"/>
              </a:rPr>
              <a:t>$422,953</a:t>
            </a:r>
            <a:endParaRPr sz="900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6256648" y="2881753"/>
            <a:ext cx="49339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b="1" spc="-10" dirty="0">
                <a:solidFill>
                  <a:srgbClr val="FF0000"/>
                </a:solidFill>
                <a:latin typeface="Arial"/>
                <a:cs typeface="Arial"/>
              </a:rPr>
              <a:t>$552,760</a:t>
            </a:r>
            <a:endParaRPr sz="900"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6640068" y="3664708"/>
            <a:ext cx="262382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  <a:tabLst>
                <a:tab pos="407670" algn="l"/>
                <a:tab pos="2610485" algn="l"/>
              </a:tabLst>
            </a:pPr>
            <a:r>
              <a:rPr sz="900" b="1" u="sng" dirty="0">
                <a:solidFill>
                  <a:srgbClr val="FF0000"/>
                </a:solidFill>
                <a:uFill>
                  <a:solidFill>
                    <a:srgbClr val="D9D9D9"/>
                  </a:solidFill>
                </a:uFill>
                <a:latin typeface="Arial"/>
                <a:cs typeface="Arial"/>
              </a:rPr>
              <a:t>	</a:t>
            </a:r>
            <a:r>
              <a:rPr sz="900" b="1" u="sng" spc="-10" dirty="0">
                <a:solidFill>
                  <a:srgbClr val="FF0000"/>
                </a:solidFill>
                <a:uFill>
                  <a:solidFill>
                    <a:srgbClr val="D9D9D9"/>
                  </a:solidFill>
                </a:uFill>
                <a:latin typeface="Arial"/>
                <a:cs typeface="Arial"/>
              </a:rPr>
              <a:t>$385,822</a:t>
            </a:r>
            <a:r>
              <a:rPr sz="900" b="1" u="sng" dirty="0">
                <a:solidFill>
                  <a:srgbClr val="FF0000"/>
                </a:solidFill>
                <a:uFill>
                  <a:solidFill>
                    <a:srgbClr val="D9D9D9"/>
                  </a:solidFill>
                </a:uFill>
                <a:latin typeface="Arial"/>
                <a:cs typeface="Arial"/>
              </a:rPr>
              <a:t>	</a:t>
            </a:r>
            <a:endParaRPr sz="900"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1044111" y="5592606"/>
            <a:ext cx="11557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spc="-25" dirty="0">
                <a:solidFill>
                  <a:srgbClr val="585858"/>
                </a:solidFill>
                <a:latin typeface="Arial"/>
                <a:cs typeface="Arial"/>
              </a:rPr>
              <a:t>$-</a:t>
            </a:r>
            <a:endParaRPr sz="900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7839017" y="4806336"/>
            <a:ext cx="1424940" cy="430530"/>
          </a:xfrm>
          <a:prstGeom prst="rect">
            <a:avLst/>
          </a:prstGeom>
        </p:spPr>
        <p:txBody>
          <a:bodyPr vert="horz" wrap="square" lIns="0" tIns="774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610"/>
              </a:spcBef>
            </a:pPr>
            <a:r>
              <a:rPr sz="900" b="1" spc="-10" dirty="0">
                <a:solidFill>
                  <a:srgbClr val="FF0000"/>
                </a:solidFill>
                <a:latin typeface="Arial"/>
                <a:cs typeface="Arial"/>
              </a:rPr>
              <a:t>$128,482</a:t>
            </a:r>
            <a:endParaRPr sz="900">
              <a:latin typeface="Arial"/>
              <a:cs typeface="Arial"/>
            </a:endParaRPr>
          </a:p>
          <a:p>
            <a:pPr marL="382905">
              <a:lnSpc>
                <a:spcPct val="100000"/>
              </a:lnSpc>
              <a:spcBef>
                <a:spcPts val="515"/>
              </a:spcBef>
              <a:tabLst>
                <a:tab pos="822960" algn="l"/>
                <a:tab pos="1411605" algn="l"/>
              </a:tabLst>
            </a:pPr>
            <a:r>
              <a:rPr sz="900" b="1" u="sng" dirty="0">
                <a:solidFill>
                  <a:srgbClr val="FF0000"/>
                </a:solidFill>
                <a:uFill>
                  <a:solidFill>
                    <a:srgbClr val="D9D9D9"/>
                  </a:solidFill>
                </a:uFill>
                <a:latin typeface="Arial"/>
                <a:cs typeface="Arial"/>
              </a:rPr>
              <a:t>	</a:t>
            </a:r>
            <a:r>
              <a:rPr sz="900" b="1" u="sng" spc="-10" dirty="0">
                <a:solidFill>
                  <a:srgbClr val="FF0000"/>
                </a:solidFill>
                <a:uFill>
                  <a:solidFill>
                    <a:srgbClr val="D9D9D9"/>
                  </a:solidFill>
                </a:uFill>
                <a:latin typeface="Arial"/>
                <a:cs typeface="Arial"/>
              </a:rPr>
              <a:t>$85,333</a:t>
            </a:r>
            <a:r>
              <a:rPr sz="900" b="1" u="sng" dirty="0">
                <a:solidFill>
                  <a:srgbClr val="FF0000"/>
                </a:solidFill>
                <a:uFill>
                  <a:solidFill>
                    <a:srgbClr val="D9D9D9"/>
                  </a:solidFill>
                </a:uFill>
                <a:latin typeface="Arial"/>
                <a:cs typeface="Arial"/>
              </a:rPr>
              <a:t>	</a:t>
            </a:r>
            <a:endParaRPr sz="900"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732529" y="5123633"/>
            <a:ext cx="49022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spc="-10" dirty="0">
                <a:solidFill>
                  <a:srgbClr val="585858"/>
                </a:solidFill>
                <a:latin typeface="Arial"/>
                <a:cs typeface="Arial"/>
              </a:rPr>
              <a:t>$100,000</a:t>
            </a:r>
            <a:endParaRPr sz="900"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732529" y="4654660"/>
            <a:ext cx="49022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spc="-10" dirty="0">
                <a:solidFill>
                  <a:srgbClr val="585858"/>
                </a:solidFill>
                <a:latin typeface="Arial"/>
                <a:cs typeface="Arial"/>
              </a:rPr>
              <a:t>$200,000</a:t>
            </a:r>
            <a:endParaRPr sz="900"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732529" y="4185687"/>
            <a:ext cx="49022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spc="-10" dirty="0">
                <a:solidFill>
                  <a:srgbClr val="585858"/>
                </a:solidFill>
                <a:latin typeface="Arial"/>
                <a:cs typeface="Arial"/>
              </a:rPr>
              <a:t>$300,000</a:t>
            </a:r>
            <a:endParaRPr sz="900">
              <a:latin typeface="Arial"/>
              <a:cs typeface="Aria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732529" y="3716714"/>
            <a:ext cx="49022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spc="-10" dirty="0">
                <a:solidFill>
                  <a:srgbClr val="585858"/>
                </a:solidFill>
                <a:latin typeface="Arial"/>
                <a:cs typeface="Arial"/>
              </a:rPr>
              <a:t>$400,000</a:t>
            </a:r>
            <a:endParaRPr sz="900">
              <a:latin typeface="Arial"/>
              <a:cs typeface="Aria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732529" y="3247741"/>
            <a:ext cx="49022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spc="-10" dirty="0">
                <a:solidFill>
                  <a:srgbClr val="585858"/>
                </a:solidFill>
                <a:latin typeface="Arial"/>
                <a:cs typeface="Arial"/>
              </a:rPr>
              <a:t>$500,000</a:t>
            </a:r>
            <a:endParaRPr sz="900">
              <a:latin typeface="Arial"/>
              <a:cs typeface="Arial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732529" y="2778768"/>
            <a:ext cx="49022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spc="-10" dirty="0">
                <a:solidFill>
                  <a:srgbClr val="585858"/>
                </a:solidFill>
                <a:latin typeface="Arial"/>
                <a:cs typeface="Arial"/>
              </a:rPr>
              <a:t>$600,000</a:t>
            </a:r>
            <a:endParaRPr sz="900">
              <a:latin typeface="Arial"/>
              <a:cs typeface="Arial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1607496" y="5728851"/>
            <a:ext cx="26733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spc="-20" dirty="0">
                <a:solidFill>
                  <a:srgbClr val="585858"/>
                </a:solidFill>
                <a:latin typeface="Arial"/>
                <a:cs typeface="Arial"/>
              </a:rPr>
              <a:t>2017</a:t>
            </a:r>
            <a:endParaRPr sz="900">
              <a:latin typeface="Arial"/>
              <a:cs typeface="Arial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2398680" y="5728851"/>
            <a:ext cx="26733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spc="-20" dirty="0">
                <a:solidFill>
                  <a:srgbClr val="585858"/>
                </a:solidFill>
                <a:latin typeface="Arial"/>
                <a:cs typeface="Arial"/>
              </a:rPr>
              <a:t>2018</a:t>
            </a:r>
            <a:endParaRPr sz="900">
              <a:latin typeface="Arial"/>
              <a:cs typeface="Arial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3189865" y="5728851"/>
            <a:ext cx="26733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spc="-20" dirty="0">
                <a:solidFill>
                  <a:srgbClr val="585858"/>
                </a:solidFill>
                <a:latin typeface="Arial"/>
                <a:cs typeface="Arial"/>
              </a:rPr>
              <a:t>2019</a:t>
            </a:r>
            <a:endParaRPr sz="900">
              <a:latin typeface="Arial"/>
              <a:cs typeface="Arial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3981050" y="5728851"/>
            <a:ext cx="26733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spc="-20" dirty="0">
                <a:solidFill>
                  <a:srgbClr val="585858"/>
                </a:solidFill>
                <a:latin typeface="Arial"/>
                <a:cs typeface="Arial"/>
              </a:rPr>
              <a:t>2020</a:t>
            </a:r>
            <a:endParaRPr sz="900">
              <a:latin typeface="Arial"/>
              <a:cs typeface="Arial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4772234" y="5728851"/>
            <a:ext cx="26733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spc="-20" dirty="0">
                <a:solidFill>
                  <a:srgbClr val="585858"/>
                </a:solidFill>
                <a:latin typeface="Arial"/>
                <a:cs typeface="Arial"/>
              </a:rPr>
              <a:t>2021</a:t>
            </a:r>
            <a:endParaRPr sz="900">
              <a:latin typeface="Arial"/>
              <a:cs typeface="Arial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5563419" y="5728851"/>
            <a:ext cx="26733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spc="-20" dirty="0">
                <a:solidFill>
                  <a:srgbClr val="585858"/>
                </a:solidFill>
                <a:latin typeface="Arial"/>
                <a:cs typeface="Arial"/>
              </a:rPr>
              <a:t>2022</a:t>
            </a:r>
            <a:endParaRPr sz="900">
              <a:latin typeface="Arial"/>
              <a:cs typeface="Arial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6354603" y="5728851"/>
            <a:ext cx="26733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spc="-20" dirty="0">
                <a:solidFill>
                  <a:srgbClr val="585858"/>
                </a:solidFill>
                <a:latin typeface="Arial"/>
                <a:cs typeface="Arial"/>
              </a:rPr>
              <a:t>2023</a:t>
            </a:r>
            <a:endParaRPr sz="900">
              <a:latin typeface="Arial"/>
              <a:cs typeface="Arial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7145788" y="5728851"/>
            <a:ext cx="26733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spc="-20" dirty="0">
                <a:solidFill>
                  <a:srgbClr val="585858"/>
                </a:solidFill>
                <a:latin typeface="Arial"/>
                <a:cs typeface="Arial"/>
              </a:rPr>
              <a:t>2024</a:t>
            </a:r>
            <a:endParaRPr sz="900">
              <a:latin typeface="Arial"/>
              <a:cs typeface="Arial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7936972" y="5728851"/>
            <a:ext cx="26733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spc="-20" dirty="0">
                <a:solidFill>
                  <a:srgbClr val="585858"/>
                </a:solidFill>
                <a:latin typeface="Arial"/>
                <a:cs typeface="Arial"/>
              </a:rPr>
              <a:t>2025</a:t>
            </a:r>
            <a:endParaRPr sz="900">
              <a:latin typeface="Arial"/>
              <a:cs typeface="Arial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8601170" y="5728851"/>
            <a:ext cx="521970" cy="2940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ctr">
              <a:lnSpc>
                <a:spcPts val="1055"/>
              </a:lnSpc>
              <a:spcBef>
                <a:spcPts val="100"/>
              </a:spcBef>
            </a:pPr>
            <a:r>
              <a:rPr sz="900" spc="-20" dirty="0">
                <a:solidFill>
                  <a:srgbClr val="585858"/>
                </a:solidFill>
                <a:latin typeface="Arial"/>
                <a:cs typeface="Arial"/>
              </a:rPr>
              <a:t>2026</a:t>
            </a:r>
            <a:endParaRPr sz="900">
              <a:latin typeface="Arial"/>
              <a:cs typeface="Arial"/>
            </a:endParaRPr>
          </a:p>
          <a:p>
            <a:pPr marR="5080" algn="ctr">
              <a:lnSpc>
                <a:spcPts val="1055"/>
              </a:lnSpc>
            </a:pPr>
            <a:r>
              <a:rPr sz="900" spc="-10" dirty="0">
                <a:solidFill>
                  <a:srgbClr val="585858"/>
                </a:solidFill>
                <a:latin typeface="Arial"/>
                <a:cs typeface="Arial"/>
              </a:rPr>
              <a:t>Projection</a:t>
            </a:r>
            <a:endParaRPr sz="900">
              <a:latin typeface="Arial"/>
              <a:cs typeface="Arial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3432142" y="2481084"/>
            <a:ext cx="315531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1400" spc="-25" dirty="0">
                <a:solidFill>
                  <a:srgbClr val="585858"/>
                </a:solidFill>
                <a:latin typeface="Arial"/>
                <a:cs typeface="Arial"/>
              </a:rPr>
              <a:t>Total </a:t>
            </a:r>
            <a:r>
              <a:rPr sz="1400" dirty="0">
                <a:solidFill>
                  <a:srgbClr val="585858"/>
                </a:solidFill>
                <a:latin typeface="Arial"/>
                <a:cs typeface="Arial"/>
              </a:rPr>
              <a:t>Insured</a:t>
            </a:r>
            <a:r>
              <a:rPr sz="1400" spc="-50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1400" spc="-20" dirty="0">
                <a:solidFill>
                  <a:srgbClr val="585858"/>
                </a:solidFill>
                <a:latin typeface="Arial"/>
                <a:cs typeface="Arial"/>
              </a:rPr>
              <a:t>Value</a:t>
            </a:r>
            <a:r>
              <a:rPr sz="1400" spc="-30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585858"/>
                </a:solidFill>
                <a:latin typeface="Arial"/>
                <a:cs typeface="Arial"/>
              </a:rPr>
              <a:t>(TIV)</a:t>
            </a:r>
            <a:r>
              <a:rPr sz="1400" spc="-25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585858"/>
                </a:solidFill>
                <a:latin typeface="Arial"/>
                <a:cs typeface="Arial"/>
              </a:rPr>
              <a:t>(in</a:t>
            </a:r>
            <a:r>
              <a:rPr sz="1400" spc="-25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1400" spc="-10" dirty="0">
                <a:solidFill>
                  <a:srgbClr val="585858"/>
                </a:solidFill>
                <a:latin typeface="Arial"/>
                <a:cs typeface="Arial"/>
              </a:rPr>
              <a:t>$000,000s)</a:t>
            </a:r>
            <a:endParaRPr sz="1400">
              <a:latin typeface="Arial"/>
              <a:cs typeface="Arial"/>
            </a:endParaRPr>
          </a:p>
        </p:txBody>
      </p:sp>
      <p:sp>
        <p:nvSpPr>
          <p:cNvPr id="64" name="object 64"/>
          <p:cNvSpPr/>
          <p:nvPr/>
        </p:nvSpPr>
        <p:spPr>
          <a:xfrm>
            <a:off x="617855" y="2410726"/>
            <a:ext cx="8772525" cy="3683000"/>
          </a:xfrm>
          <a:custGeom>
            <a:avLst/>
            <a:gdLst/>
            <a:ahLst/>
            <a:cxnLst/>
            <a:rect l="l" t="t" r="r" b="b"/>
            <a:pathLst>
              <a:path w="8772525" h="3683000">
                <a:moveTo>
                  <a:pt x="0" y="0"/>
                </a:moveTo>
                <a:lnTo>
                  <a:pt x="8772525" y="0"/>
                </a:lnTo>
                <a:lnTo>
                  <a:pt x="8772525" y="3683000"/>
                </a:lnTo>
                <a:lnTo>
                  <a:pt x="0" y="3683000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9079967" y="260019"/>
            <a:ext cx="739775" cy="399415"/>
          </a:xfrm>
          <a:custGeom>
            <a:avLst/>
            <a:gdLst/>
            <a:ahLst/>
            <a:cxnLst/>
            <a:rect l="l" t="t" r="r" b="b"/>
            <a:pathLst>
              <a:path w="739775" h="399415">
                <a:moveTo>
                  <a:pt x="739431" y="399115"/>
                </a:moveTo>
                <a:lnTo>
                  <a:pt x="0" y="399115"/>
                </a:lnTo>
                <a:lnTo>
                  <a:pt x="0" y="0"/>
                </a:lnTo>
                <a:lnTo>
                  <a:pt x="739431" y="0"/>
                </a:lnTo>
                <a:lnTo>
                  <a:pt x="739431" y="399115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66" name="object 66"/>
          <p:cNvGraphicFramePr>
            <a:graphicFrameLocks noGrp="1"/>
          </p:cNvGraphicFramePr>
          <p:nvPr/>
        </p:nvGraphicFramePr>
        <p:xfrm>
          <a:off x="256115" y="402962"/>
          <a:ext cx="9561827" cy="144589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2117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37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46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3469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3469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3469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3469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175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5120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1500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3914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25590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R="11430" algn="ctr">
                        <a:lnSpc>
                          <a:spcPts val="905"/>
                        </a:lnSpc>
                      </a:pPr>
                      <a:r>
                        <a:rPr sz="800" b="1" spc="-20" dirty="0">
                          <a:latin typeface="Arial"/>
                          <a:cs typeface="Arial"/>
                        </a:rPr>
                        <a:t>2017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8890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33045">
                        <a:lnSpc>
                          <a:spcPts val="905"/>
                        </a:lnSpc>
                      </a:pPr>
                      <a:r>
                        <a:rPr sz="800" b="1" spc="-20" dirty="0">
                          <a:latin typeface="Arial"/>
                          <a:cs typeface="Arial"/>
                        </a:rPr>
                        <a:t>2018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8890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33045">
                        <a:lnSpc>
                          <a:spcPts val="905"/>
                        </a:lnSpc>
                      </a:pPr>
                      <a:r>
                        <a:rPr sz="800" b="1" spc="-20" dirty="0">
                          <a:latin typeface="Arial"/>
                          <a:cs typeface="Arial"/>
                        </a:rPr>
                        <a:t>2019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8890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33045">
                        <a:lnSpc>
                          <a:spcPts val="905"/>
                        </a:lnSpc>
                      </a:pPr>
                      <a:r>
                        <a:rPr sz="800" b="1" spc="-20" dirty="0">
                          <a:latin typeface="Arial"/>
                          <a:cs typeface="Arial"/>
                        </a:rPr>
                        <a:t>2020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8890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33045">
                        <a:lnSpc>
                          <a:spcPts val="905"/>
                        </a:lnSpc>
                      </a:pPr>
                      <a:r>
                        <a:rPr sz="800" b="1" spc="-20" dirty="0">
                          <a:latin typeface="Arial"/>
                          <a:cs typeface="Arial"/>
                        </a:rPr>
                        <a:t>2021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8890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33045">
                        <a:lnSpc>
                          <a:spcPts val="905"/>
                        </a:lnSpc>
                      </a:pPr>
                      <a:r>
                        <a:rPr sz="800" b="1" spc="-20" dirty="0">
                          <a:latin typeface="Arial"/>
                          <a:cs typeface="Arial"/>
                        </a:rPr>
                        <a:t>2022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8890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33045">
                        <a:lnSpc>
                          <a:spcPts val="905"/>
                        </a:lnSpc>
                      </a:pPr>
                      <a:r>
                        <a:rPr sz="800" b="1" spc="-20" dirty="0">
                          <a:latin typeface="Arial"/>
                          <a:cs typeface="Arial"/>
                        </a:rPr>
                        <a:t>2023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8890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R="13970" algn="ctr">
                        <a:lnSpc>
                          <a:spcPts val="905"/>
                        </a:lnSpc>
                      </a:pPr>
                      <a:r>
                        <a:rPr sz="800" b="1" spc="-20" dirty="0">
                          <a:latin typeface="Arial"/>
                          <a:cs typeface="Arial"/>
                        </a:rPr>
                        <a:t>2024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8890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33045">
                        <a:lnSpc>
                          <a:spcPts val="905"/>
                        </a:lnSpc>
                      </a:pPr>
                      <a:r>
                        <a:rPr sz="800" b="1" spc="-20" dirty="0">
                          <a:latin typeface="Arial"/>
                          <a:cs typeface="Arial"/>
                        </a:rPr>
                        <a:t>2025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8890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5"/>
                        </a:lnSpc>
                      </a:pPr>
                      <a:r>
                        <a:rPr sz="800" b="1" spc="-20" dirty="0">
                          <a:latin typeface="Arial"/>
                          <a:cs typeface="Arial"/>
                        </a:rPr>
                        <a:t>2026</a:t>
                      </a:r>
                      <a:endParaRPr sz="80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ts val="925"/>
                        </a:lnSpc>
                        <a:spcBef>
                          <a:spcPts val="85"/>
                        </a:spcBef>
                      </a:pPr>
                      <a:r>
                        <a:rPr sz="800" b="1" spc="-10" dirty="0">
                          <a:latin typeface="Arial"/>
                          <a:cs typeface="Arial"/>
                        </a:rPr>
                        <a:t>Projection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1295">
                <a:tc>
                  <a:txBody>
                    <a:bodyPr/>
                    <a:lstStyle/>
                    <a:p>
                      <a:pPr marR="5080" algn="r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800" dirty="0">
                          <a:latin typeface="Arial"/>
                          <a:cs typeface="Arial"/>
                        </a:rPr>
                        <a:t>Policies</a:t>
                      </a:r>
                      <a:r>
                        <a:rPr sz="800" spc="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Inforce</a:t>
                      </a:r>
                      <a:r>
                        <a:rPr sz="800" spc="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(PIF)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540" marB="0"/>
                </a:tc>
                <a:tc>
                  <a:txBody>
                    <a:bodyPr/>
                    <a:lstStyle/>
                    <a:p>
                      <a:pPr marR="59055" algn="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-10" dirty="0">
                          <a:latin typeface="Arial"/>
                          <a:cs typeface="Arial"/>
                        </a:rPr>
                        <a:t>440,406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508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59055" algn="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-10" dirty="0">
                          <a:latin typeface="Arial"/>
                          <a:cs typeface="Arial"/>
                        </a:rPr>
                        <a:t>427,397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508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59055" algn="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-10" dirty="0">
                          <a:latin typeface="Arial"/>
                          <a:cs typeface="Arial"/>
                        </a:rPr>
                        <a:t>442,203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508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295275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-10" dirty="0">
                          <a:latin typeface="Arial"/>
                          <a:cs typeface="Arial"/>
                        </a:rPr>
                        <a:t>542,739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508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295275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-10" dirty="0">
                          <a:latin typeface="Arial"/>
                          <a:cs typeface="Arial"/>
                        </a:rPr>
                        <a:t>759,305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508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209550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-10" dirty="0">
                          <a:latin typeface="Arial"/>
                          <a:cs typeface="Arial"/>
                        </a:rPr>
                        <a:t>1,145,809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508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41910" algn="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-10" dirty="0">
                          <a:latin typeface="Arial"/>
                          <a:cs typeface="Arial"/>
                        </a:rPr>
                        <a:t>1,228,718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508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312420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-10" dirty="0">
                          <a:latin typeface="Arial"/>
                          <a:cs typeface="Arial"/>
                        </a:rPr>
                        <a:t>936,182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508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40005" algn="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-10" dirty="0">
                          <a:latin typeface="Arial"/>
                          <a:cs typeface="Arial"/>
                        </a:rPr>
                        <a:t>395,337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508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44450" algn="r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800" spc="-10" dirty="0">
                          <a:latin typeface="Arial"/>
                          <a:cs typeface="Arial"/>
                        </a:rPr>
                        <a:t>253,288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254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8780">
                <a:tc>
                  <a:txBody>
                    <a:bodyPr/>
                    <a:lstStyle/>
                    <a:p>
                      <a:pPr marL="31750" marR="5080" indent="28575">
                        <a:lnSpc>
                          <a:spcPct val="109100"/>
                        </a:lnSpc>
                        <a:spcBef>
                          <a:spcPts val="445"/>
                        </a:spcBef>
                      </a:pPr>
                      <a:r>
                        <a:rPr sz="800" dirty="0">
                          <a:latin typeface="Arial"/>
                          <a:cs typeface="Arial"/>
                        </a:rPr>
                        <a:t>Probable</a:t>
                      </a:r>
                      <a:r>
                        <a:rPr sz="800" spc="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Maximum</a:t>
                      </a:r>
                      <a:r>
                        <a:rPr sz="800" spc="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Loss</a:t>
                      </a:r>
                      <a:r>
                        <a:rPr sz="800" spc="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(PML)</a:t>
                      </a:r>
                      <a:r>
                        <a:rPr sz="800" spc="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(in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$000,000s) </a:t>
                      </a:r>
                      <a:r>
                        <a:rPr sz="80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(agg.</a:t>
                      </a:r>
                      <a:r>
                        <a:rPr sz="800" spc="23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/no</a:t>
                      </a:r>
                      <a:r>
                        <a:rPr sz="800" spc="4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LAE</a:t>
                      </a:r>
                      <a:r>
                        <a:rPr sz="800" spc="2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/ 2026 assumes</a:t>
                      </a:r>
                      <a:r>
                        <a:rPr sz="800" spc="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PIF</a:t>
                      </a:r>
                      <a:r>
                        <a:rPr sz="800" spc="-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of</a:t>
                      </a:r>
                      <a:r>
                        <a:rPr sz="800" spc="4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1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282,230)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56515" marB="0"/>
                </a:tc>
                <a:tc>
                  <a:txBody>
                    <a:bodyPr/>
                    <a:lstStyle/>
                    <a:p>
                      <a:pPr marR="59055" algn="r">
                        <a:lnSpc>
                          <a:spcPct val="100000"/>
                        </a:lnSpc>
                        <a:spcBef>
                          <a:spcPts val="530"/>
                        </a:spcBef>
                        <a:tabLst>
                          <a:tab pos="376555" algn="l"/>
                        </a:tabLst>
                      </a:pPr>
                      <a:r>
                        <a:rPr sz="800" spc="-50" dirty="0">
                          <a:latin typeface="Arial"/>
                          <a:cs typeface="Arial"/>
                        </a:rPr>
                        <a:t>$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	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5,361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67310" marB="0"/>
                </a:tc>
                <a:tc>
                  <a:txBody>
                    <a:bodyPr/>
                    <a:lstStyle/>
                    <a:p>
                      <a:pPr marR="59055" algn="r">
                        <a:lnSpc>
                          <a:spcPct val="100000"/>
                        </a:lnSpc>
                        <a:spcBef>
                          <a:spcPts val="530"/>
                        </a:spcBef>
                        <a:tabLst>
                          <a:tab pos="376555" algn="l"/>
                        </a:tabLst>
                      </a:pPr>
                      <a:r>
                        <a:rPr sz="800" spc="-50" dirty="0">
                          <a:latin typeface="Arial"/>
                          <a:cs typeface="Arial"/>
                        </a:rPr>
                        <a:t>$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	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4,886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67310" marB="0"/>
                </a:tc>
                <a:tc>
                  <a:txBody>
                    <a:bodyPr/>
                    <a:lstStyle/>
                    <a:p>
                      <a:pPr marR="59055" algn="r">
                        <a:lnSpc>
                          <a:spcPct val="100000"/>
                        </a:lnSpc>
                        <a:spcBef>
                          <a:spcPts val="530"/>
                        </a:spcBef>
                        <a:tabLst>
                          <a:tab pos="376555" algn="l"/>
                        </a:tabLst>
                      </a:pPr>
                      <a:r>
                        <a:rPr sz="800" spc="-50" dirty="0">
                          <a:latin typeface="Arial"/>
                          <a:cs typeface="Arial"/>
                        </a:rPr>
                        <a:t>$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	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4,884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67310" marB="0"/>
                </a:tc>
                <a:tc>
                  <a:txBody>
                    <a:bodyPr/>
                    <a:lstStyle/>
                    <a:p>
                      <a:pPr marL="33020">
                        <a:lnSpc>
                          <a:spcPct val="100000"/>
                        </a:lnSpc>
                        <a:spcBef>
                          <a:spcPts val="530"/>
                        </a:spcBef>
                        <a:tabLst>
                          <a:tab pos="409575" algn="l"/>
                        </a:tabLst>
                      </a:pPr>
                      <a:r>
                        <a:rPr sz="800" spc="-50" dirty="0">
                          <a:latin typeface="Arial"/>
                          <a:cs typeface="Arial"/>
                        </a:rPr>
                        <a:t>$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	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5,896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67310" marB="0"/>
                </a:tc>
                <a:tc>
                  <a:txBody>
                    <a:bodyPr/>
                    <a:lstStyle/>
                    <a:p>
                      <a:pPr marL="33020">
                        <a:lnSpc>
                          <a:spcPct val="100000"/>
                        </a:lnSpc>
                        <a:spcBef>
                          <a:spcPts val="530"/>
                        </a:spcBef>
                        <a:tabLst>
                          <a:tab pos="409575" algn="l"/>
                        </a:tabLst>
                      </a:pPr>
                      <a:r>
                        <a:rPr sz="800" spc="-50" dirty="0">
                          <a:latin typeface="Arial"/>
                          <a:cs typeface="Arial"/>
                        </a:rPr>
                        <a:t>$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	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7,983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67310" marB="0"/>
                </a:tc>
                <a:tc>
                  <a:txBody>
                    <a:bodyPr/>
                    <a:lstStyle/>
                    <a:p>
                      <a:pPr marL="33020">
                        <a:lnSpc>
                          <a:spcPct val="100000"/>
                        </a:lnSpc>
                        <a:spcBef>
                          <a:spcPts val="530"/>
                        </a:spcBef>
                        <a:tabLst>
                          <a:tab pos="352425" algn="l"/>
                        </a:tabLst>
                      </a:pPr>
                      <a:r>
                        <a:rPr sz="800" spc="-50" dirty="0">
                          <a:latin typeface="Arial"/>
                          <a:cs typeface="Arial"/>
                        </a:rPr>
                        <a:t>$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	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12,053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67310" marB="0"/>
                </a:tc>
                <a:tc>
                  <a:txBody>
                    <a:bodyPr/>
                    <a:lstStyle/>
                    <a:p>
                      <a:pPr marR="42545" algn="r">
                        <a:lnSpc>
                          <a:spcPct val="100000"/>
                        </a:lnSpc>
                        <a:spcBef>
                          <a:spcPts val="530"/>
                        </a:spcBef>
                        <a:tabLst>
                          <a:tab pos="319405" algn="l"/>
                        </a:tabLst>
                      </a:pPr>
                      <a:r>
                        <a:rPr sz="800" spc="-50" dirty="0">
                          <a:latin typeface="Arial"/>
                          <a:cs typeface="Arial"/>
                        </a:rPr>
                        <a:t>$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	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15,509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67310" marB="0"/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  <a:spcBef>
                          <a:spcPts val="530"/>
                        </a:spcBef>
                        <a:tabLst>
                          <a:tab pos="369570" algn="l"/>
                        </a:tabLst>
                      </a:pPr>
                      <a:r>
                        <a:rPr sz="800" spc="-50" dirty="0">
                          <a:latin typeface="Arial"/>
                          <a:cs typeface="Arial"/>
                        </a:rPr>
                        <a:t>$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	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13,658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67310" marB="0"/>
                </a:tc>
                <a:tc>
                  <a:txBody>
                    <a:bodyPr/>
                    <a:lstStyle/>
                    <a:p>
                      <a:pPr marR="40005" algn="r">
                        <a:lnSpc>
                          <a:spcPct val="100000"/>
                        </a:lnSpc>
                        <a:spcBef>
                          <a:spcPts val="530"/>
                        </a:spcBef>
                        <a:tabLst>
                          <a:tab pos="376555" algn="l"/>
                        </a:tabLst>
                      </a:pPr>
                      <a:r>
                        <a:rPr sz="800" spc="-50" dirty="0">
                          <a:latin typeface="Arial"/>
                          <a:cs typeface="Arial"/>
                        </a:rPr>
                        <a:t>$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	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6,206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67310" marB="0"/>
                </a:tc>
                <a:tc>
                  <a:txBody>
                    <a:bodyPr/>
                    <a:lstStyle/>
                    <a:p>
                      <a:pPr marR="44450" algn="r">
                        <a:lnSpc>
                          <a:spcPct val="100000"/>
                        </a:lnSpc>
                        <a:spcBef>
                          <a:spcPts val="530"/>
                        </a:spcBef>
                        <a:tabLst>
                          <a:tab pos="376555" algn="l"/>
                        </a:tabLst>
                      </a:pPr>
                      <a:r>
                        <a:rPr sz="800" spc="-50" dirty="0">
                          <a:latin typeface="Arial"/>
                          <a:cs typeface="Arial"/>
                        </a:rPr>
                        <a:t>$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	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4,903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6731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8780">
                <a:tc>
                  <a:txBody>
                    <a:bodyPr/>
                    <a:lstStyle/>
                    <a:p>
                      <a:pPr marL="746760" marR="5080" indent="-377190">
                        <a:lnSpc>
                          <a:spcPct val="109100"/>
                        </a:lnSpc>
                        <a:spcBef>
                          <a:spcPts val="445"/>
                        </a:spcBef>
                      </a:pPr>
                      <a:r>
                        <a:rPr sz="800" dirty="0">
                          <a:latin typeface="Arial"/>
                          <a:cs typeface="Arial"/>
                        </a:rPr>
                        <a:t>Total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Insured</a:t>
                      </a:r>
                      <a:r>
                        <a:rPr sz="800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Value</a:t>
                      </a:r>
                      <a:r>
                        <a:rPr sz="8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(TIV)</a:t>
                      </a:r>
                      <a:r>
                        <a:rPr sz="8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(in</a:t>
                      </a:r>
                      <a:r>
                        <a:rPr sz="8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$000,000s) </a:t>
                      </a:r>
                      <a:r>
                        <a:rPr sz="80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(2026</a:t>
                      </a:r>
                      <a:r>
                        <a:rPr sz="800" spc="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assumes</a:t>
                      </a:r>
                      <a:r>
                        <a:rPr sz="800" spc="1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PIF of</a:t>
                      </a:r>
                      <a:r>
                        <a:rPr sz="800" spc="5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1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282,230)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56515" marB="0"/>
                </a:tc>
                <a:tc>
                  <a:txBody>
                    <a:bodyPr/>
                    <a:lstStyle/>
                    <a:p>
                      <a:pPr marR="59055" algn="r">
                        <a:lnSpc>
                          <a:spcPct val="100000"/>
                        </a:lnSpc>
                        <a:spcBef>
                          <a:spcPts val="530"/>
                        </a:spcBef>
                        <a:tabLst>
                          <a:tab pos="262255" algn="l"/>
                        </a:tabLst>
                      </a:pPr>
                      <a:r>
                        <a:rPr sz="800" spc="-50" dirty="0">
                          <a:latin typeface="Arial"/>
                          <a:cs typeface="Arial"/>
                        </a:rPr>
                        <a:t>$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	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112,310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67310" marB="0"/>
                </a:tc>
                <a:tc>
                  <a:txBody>
                    <a:bodyPr/>
                    <a:lstStyle/>
                    <a:p>
                      <a:pPr marR="59055" algn="r">
                        <a:lnSpc>
                          <a:spcPct val="100000"/>
                        </a:lnSpc>
                        <a:spcBef>
                          <a:spcPts val="530"/>
                        </a:spcBef>
                        <a:tabLst>
                          <a:tab pos="262255" algn="l"/>
                        </a:tabLst>
                      </a:pPr>
                      <a:r>
                        <a:rPr sz="800" spc="-50" dirty="0">
                          <a:latin typeface="Arial"/>
                          <a:cs typeface="Arial"/>
                        </a:rPr>
                        <a:t>$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	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108,896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67310" marB="0"/>
                </a:tc>
                <a:tc>
                  <a:txBody>
                    <a:bodyPr/>
                    <a:lstStyle/>
                    <a:p>
                      <a:pPr marR="59055" algn="r">
                        <a:lnSpc>
                          <a:spcPct val="100000"/>
                        </a:lnSpc>
                        <a:spcBef>
                          <a:spcPts val="530"/>
                        </a:spcBef>
                        <a:tabLst>
                          <a:tab pos="262255" algn="l"/>
                        </a:tabLst>
                      </a:pPr>
                      <a:r>
                        <a:rPr sz="800" spc="-50" dirty="0">
                          <a:latin typeface="Arial"/>
                          <a:cs typeface="Arial"/>
                        </a:rPr>
                        <a:t>$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	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111,249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67310" marB="0"/>
                </a:tc>
                <a:tc>
                  <a:txBody>
                    <a:bodyPr/>
                    <a:lstStyle/>
                    <a:p>
                      <a:pPr marL="33020">
                        <a:lnSpc>
                          <a:spcPct val="100000"/>
                        </a:lnSpc>
                        <a:spcBef>
                          <a:spcPts val="530"/>
                        </a:spcBef>
                        <a:tabLst>
                          <a:tab pos="295275" algn="l"/>
                        </a:tabLst>
                      </a:pPr>
                      <a:r>
                        <a:rPr sz="800" spc="-50" dirty="0">
                          <a:latin typeface="Arial"/>
                          <a:cs typeface="Arial"/>
                        </a:rPr>
                        <a:t>$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	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144,798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67310" marB="0"/>
                </a:tc>
                <a:tc>
                  <a:txBody>
                    <a:bodyPr/>
                    <a:lstStyle/>
                    <a:p>
                      <a:pPr marL="33020">
                        <a:lnSpc>
                          <a:spcPct val="100000"/>
                        </a:lnSpc>
                        <a:spcBef>
                          <a:spcPts val="530"/>
                        </a:spcBef>
                        <a:tabLst>
                          <a:tab pos="295275" algn="l"/>
                        </a:tabLst>
                      </a:pPr>
                      <a:r>
                        <a:rPr sz="800" spc="-50" dirty="0">
                          <a:latin typeface="Arial"/>
                          <a:cs typeface="Arial"/>
                        </a:rPr>
                        <a:t>$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	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232,502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67310" marB="0"/>
                </a:tc>
                <a:tc>
                  <a:txBody>
                    <a:bodyPr/>
                    <a:lstStyle/>
                    <a:p>
                      <a:pPr marL="33020">
                        <a:lnSpc>
                          <a:spcPct val="100000"/>
                        </a:lnSpc>
                        <a:spcBef>
                          <a:spcPts val="530"/>
                        </a:spcBef>
                        <a:tabLst>
                          <a:tab pos="295275" algn="l"/>
                        </a:tabLst>
                      </a:pPr>
                      <a:r>
                        <a:rPr sz="800" spc="-50" dirty="0">
                          <a:latin typeface="Arial"/>
                          <a:cs typeface="Arial"/>
                        </a:rPr>
                        <a:t>$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	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422,953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67310" marB="0"/>
                </a:tc>
                <a:tc>
                  <a:txBody>
                    <a:bodyPr/>
                    <a:lstStyle/>
                    <a:p>
                      <a:pPr marR="42545" algn="r">
                        <a:lnSpc>
                          <a:spcPct val="100000"/>
                        </a:lnSpc>
                        <a:spcBef>
                          <a:spcPts val="530"/>
                        </a:spcBef>
                        <a:tabLst>
                          <a:tab pos="262255" algn="l"/>
                        </a:tabLst>
                      </a:pPr>
                      <a:r>
                        <a:rPr sz="800" spc="-50" dirty="0">
                          <a:latin typeface="Arial"/>
                          <a:cs typeface="Arial"/>
                        </a:rPr>
                        <a:t>$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	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552,760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67310" marB="0"/>
                </a:tc>
                <a:tc>
                  <a:txBody>
                    <a:bodyPr/>
                    <a:lstStyle/>
                    <a:p>
                      <a:pPr marL="49530">
                        <a:lnSpc>
                          <a:spcPct val="100000"/>
                        </a:lnSpc>
                        <a:spcBef>
                          <a:spcPts val="530"/>
                        </a:spcBef>
                        <a:tabLst>
                          <a:tab pos="312420" algn="l"/>
                        </a:tabLst>
                      </a:pPr>
                      <a:r>
                        <a:rPr sz="800" spc="-50" dirty="0">
                          <a:latin typeface="Arial"/>
                          <a:cs typeface="Arial"/>
                        </a:rPr>
                        <a:t>$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	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385,822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67310" marB="0"/>
                </a:tc>
                <a:tc>
                  <a:txBody>
                    <a:bodyPr/>
                    <a:lstStyle/>
                    <a:p>
                      <a:pPr marR="40005" algn="r">
                        <a:lnSpc>
                          <a:spcPct val="100000"/>
                        </a:lnSpc>
                        <a:spcBef>
                          <a:spcPts val="530"/>
                        </a:spcBef>
                        <a:tabLst>
                          <a:tab pos="262255" algn="l"/>
                        </a:tabLst>
                      </a:pPr>
                      <a:r>
                        <a:rPr sz="800" spc="-50" dirty="0">
                          <a:latin typeface="Arial"/>
                          <a:cs typeface="Arial"/>
                        </a:rPr>
                        <a:t>$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	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128,482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67310" marB="0"/>
                </a:tc>
                <a:tc>
                  <a:txBody>
                    <a:bodyPr/>
                    <a:lstStyle/>
                    <a:p>
                      <a:pPr marR="45085" algn="r">
                        <a:lnSpc>
                          <a:spcPct val="100000"/>
                        </a:lnSpc>
                        <a:spcBef>
                          <a:spcPts val="530"/>
                        </a:spcBef>
                        <a:tabLst>
                          <a:tab pos="319405" algn="l"/>
                        </a:tabLst>
                      </a:pPr>
                      <a:r>
                        <a:rPr sz="800" spc="-50" dirty="0">
                          <a:latin typeface="Arial"/>
                          <a:cs typeface="Arial"/>
                        </a:rPr>
                        <a:t>$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	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85,333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6731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1135">
                <a:tc>
                  <a:txBody>
                    <a:bodyPr/>
                    <a:lstStyle/>
                    <a:p>
                      <a:pPr marR="5080" algn="r">
                        <a:lnSpc>
                          <a:spcPts val="875"/>
                        </a:lnSpc>
                        <a:spcBef>
                          <a:spcPts val="530"/>
                        </a:spcBef>
                      </a:pPr>
                      <a:r>
                        <a:rPr sz="800" dirty="0">
                          <a:latin typeface="Arial"/>
                          <a:cs typeface="Arial"/>
                        </a:rPr>
                        <a:t>Net</a:t>
                      </a:r>
                      <a:r>
                        <a:rPr sz="800" spc="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Underwriting</a:t>
                      </a:r>
                      <a:r>
                        <a:rPr sz="800" spc="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Gain</a:t>
                      </a:r>
                      <a:r>
                        <a:rPr sz="8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/</a:t>
                      </a:r>
                      <a:r>
                        <a:rPr sz="800" spc="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(Loss)</a:t>
                      </a:r>
                      <a:r>
                        <a:rPr sz="800" spc="2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(in</a:t>
                      </a:r>
                      <a:r>
                        <a:rPr sz="8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$000s)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67310" marB="0"/>
                </a:tc>
                <a:tc>
                  <a:txBody>
                    <a:bodyPr/>
                    <a:lstStyle/>
                    <a:p>
                      <a:pPr marR="25400" algn="r">
                        <a:lnSpc>
                          <a:spcPts val="875"/>
                        </a:lnSpc>
                        <a:spcBef>
                          <a:spcPts val="530"/>
                        </a:spcBef>
                      </a:pPr>
                      <a:r>
                        <a:rPr sz="800" dirty="0">
                          <a:latin typeface="Arial"/>
                          <a:cs typeface="Arial"/>
                        </a:rPr>
                        <a:t>$</a:t>
                      </a:r>
                      <a:r>
                        <a:rPr sz="800" spc="4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(1,164,964)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67310" marB="0"/>
                </a:tc>
                <a:tc>
                  <a:txBody>
                    <a:bodyPr/>
                    <a:lstStyle/>
                    <a:p>
                      <a:pPr marR="25400" algn="r">
                        <a:lnSpc>
                          <a:spcPts val="875"/>
                        </a:lnSpc>
                        <a:spcBef>
                          <a:spcPts val="530"/>
                        </a:spcBef>
                        <a:tabLst>
                          <a:tab pos="228600" algn="l"/>
                        </a:tabLst>
                      </a:pPr>
                      <a:r>
                        <a:rPr sz="800" spc="-50" dirty="0">
                          <a:latin typeface="Arial"/>
                          <a:cs typeface="Arial"/>
                        </a:rPr>
                        <a:t>$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	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(280,698)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67310" marB="0"/>
                </a:tc>
                <a:tc>
                  <a:txBody>
                    <a:bodyPr/>
                    <a:lstStyle/>
                    <a:p>
                      <a:pPr marR="25400" algn="r">
                        <a:lnSpc>
                          <a:spcPts val="875"/>
                        </a:lnSpc>
                        <a:spcBef>
                          <a:spcPts val="530"/>
                        </a:spcBef>
                        <a:tabLst>
                          <a:tab pos="285750" algn="l"/>
                        </a:tabLst>
                      </a:pPr>
                      <a:r>
                        <a:rPr sz="800" spc="-50" dirty="0">
                          <a:latin typeface="Arial"/>
                          <a:cs typeface="Arial"/>
                        </a:rPr>
                        <a:t>$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	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(97,059)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67310" marB="0"/>
                </a:tc>
                <a:tc>
                  <a:txBody>
                    <a:bodyPr/>
                    <a:lstStyle/>
                    <a:p>
                      <a:pPr marL="33020">
                        <a:lnSpc>
                          <a:spcPts val="875"/>
                        </a:lnSpc>
                        <a:spcBef>
                          <a:spcPts val="530"/>
                        </a:spcBef>
                        <a:tabLst>
                          <a:tab pos="319405" algn="l"/>
                        </a:tabLst>
                      </a:pPr>
                      <a:r>
                        <a:rPr sz="800" spc="-50" dirty="0">
                          <a:latin typeface="Arial"/>
                          <a:cs typeface="Arial"/>
                        </a:rPr>
                        <a:t>$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	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(98,327)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67310" marB="0"/>
                </a:tc>
                <a:tc>
                  <a:txBody>
                    <a:bodyPr/>
                    <a:lstStyle/>
                    <a:p>
                      <a:pPr marL="33020">
                        <a:lnSpc>
                          <a:spcPts val="875"/>
                        </a:lnSpc>
                        <a:spcBef>
                          <a:spcPts val="530"/>
                        </a:spcBef>
                        <a:tabLst>
                          <a:tab pos="262255" algn="l"/>
                        </a:tabLst>
                      </a:pPr>
                      <a:r>
                        <a:rPr sz="800" spc="-50" dirty="0">
                          <a:latin typeface="Arial"/>
                          <a:cs typeface="Arial"/>
                        </a:rPr>
                        <a:t>$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	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(166,515)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67310" marB="0"/>
                </a:tc>
                <a:tc>
                  <a:txBody>
                    <a:bodyPr/>
                    <a:lstStyle/>
                    <a:p>
                      <a:pPr marL="33020">
                        <a:lnSpc>
                          <a:spcPts val="875"/>
                        </a:lnSpc>
                        <a:spcBef>
                          <a:spcPts val="530"/>
                        </a:spcBef>
                      </a:pPr>
                      <a:r>
                        <a:rPr sz="800" dirty="0">
                          <a:latin typeface="Arial"/>
                          <a:cs typeface="Arial"/>
                        </a:rPr>
                        <a:t>$</a:t>
                      </a:r>
                      <a:r>
                        <a:rPr sz="800" spc="4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(2,446,391)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67310" marB="0"/>
                </a:tc>
                <a:tc>
                  <a:txBody>
                    <a:bodyPr/>
                    <a:lstStyle/>
                    <a:p>
                      <a:pPr marR="41910" algn="r">
                        <a:lnSpc>
                          <a:spcPts val="875"/>
                        </a:lnSpc>
                        <a:spcBef>
                          <a:spcPts val="530"/>
                        </a:spcBef>
                        <a:tabLst>
                          <a:tab pos="262255" algn="l"/>
                        </a:tabLst>
                      </a:pPr>
                      <a:r>
                        <a:rPr sz="800" spc="-50" dirty="0">
                          <a:latin typeface="Arial"/>
                          <a:cs typeface="Arial"/>
                        </a:rPr>
                        <a:t>$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	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466,545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67310" marB="0"/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ts val="875"/>
                        </a:lnSpc>
                        <a:spcBef>
                          <a:spcPts val="530"/>
                        </a:spcBef>
                      </a:pPr>
                      <a:r>
                        <a:rPr sz="800" dirty="0">
                          <a:latin typeface="Arial"/>
                          <a:cs typeface="Arial"/>
                        </a:rPr>
                        <a:t>$</a:t>
                      </a:r>
                      <a:r>
                        <a:rPr sz="800" spc="4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(1,215,673)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67310" marB="0"/>
                </a:tc>
                <a:tc>
                  <a:txBody>
                    <a:bodyPr/>
                    <a:lstStyle/>
                    <a:p>
                      <a:pPr marR="40005" algn="r">
                        <a:lnSpc>
                          <a:spcPts val="875"/>
                        </a:lnSpc>
                        <a:spcBef>
                          <a:spcPts val="530"/>
                        </a:spcBef>
                        <a:tabLst>
                          <a:tab pos="262255" algn="l"/>
                        </a:tabLst>
                      </a:pPr>
                      <a:r>
                        <a:rPr sz="800" spc="-50" dirty="0">
                          <a:latin typeface="Arial"/>
                          <a:cs typeface="Arial"/>
                        </a:rPr>
                        <a:t>$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	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639,214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67310" marB="0"/>
                </a:tc>
                <a:tc>
                  <a:txBody>
                    <a:bodyPr/>
                    <a:lstStyle/>
                    <a:p>
                      <a:pPr marR="44450" algn="r">
                        <a:lnSpc>
                          <a:spcPts val="875"/>
                        </a:lnSpc>
                        <a:spcBef>
                          <a:spcPts val="530"/>
                        </a:spcBef>
                        <a:tabLst>
                          <a:tab pos="262255" algn="l"/>
                        </a:tabLst>
                      </a:pPr>
                      <a:r>
                        <a:rPr sz="800" spc="-50" dirty="0">
                          <a:latin typeface="Arial"/>
                          <a:cs typeface="Arial"/>
                        </a:rPr>
                        <a:t>$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	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104,789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6731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97956" y="6600443"/>
            <a:ext cx="237490" cy="0"/>
          </a:xfrm>
          <a:custGeom>
            <a:avLst/>
            <a:gdLst/>
            <a:ahLst/>
            <a:cxnLst/>
            <a:rect l="l" t="t" r="r" b="b"/>
            <a:pathLst>
              <a:path w="237489">
                <a:moveTo>
                  <a:pt x="0" y="0"/>
                </a:moveTo>
                <a:lnTo>
                  <a:pt x="237295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952244" y="6600443"/>
            <a:ext cx="475615" cy="0"/>
          </a:xfrm>
          <a:custGeom>
            <a:avLst/>
            <a:gdLst/>
            <a:ahLst/>
            <a:cxnLst/>
            <a:rect l="l" t="t" r="r" b="b"/>
            <a:pathLst>
              <a:path w="475614">
                <a:moveTo>
                  <a:pt x="0" y="0"/>
                </a:moveTo>
                <a:lnTo>
                  <a:pt x="475488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744723" y="6600443"/>
            <a:ext cx="475615" cy="0"/>
          </a:xfrm>
          <a:custGeom>
            <a:avLst/>
            <a:gdLst/>
            <a:ahLst/>
            <a:cxnLst/>
            <a:rect l="l" t="t" r="r" b="b"/>
            <a:pathLst>
              <a:path w="475614">
                <a:moveTo>
                  <a:pt x="0" y="0"/>
                </a:moveTo>
                <a:lnTo>
                  <a:pt x="475488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537203" y="6600443"/>
            <a:ext cx="475615" cy="0"/>
          </a:xfrm>
          <a:custGeom>
            <a:avLst/>
            <a:gdLst/>
            <a:ahLst/>
            <a:cxnLst/>
            <a:rect l="l" t="t" r="r" b="b"/>
            <a:pathLst>
              <a:path w="475614">
                <a:moveTo>
                  <a:pt x="0" y="0"/>
                </a:moveTo>
                <a:lnTo>
                  <a:pt x="475488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329684" y="6600443"/>
            <a:ext cx="475615" cy="0"/>
          </a:xfrm>
          <a:custGeom>
            <a:avLst/>
            <a:gdLst/>
            <a:ahLst/>
            <a:cxnLst/>
            <a:rect l="l" t="t" r="r" b="b"/>
            <a:pathLst>
              <a:path w="475614">
                <a:moveTo>
                  <a:pt x="0" y="0"/>
                </a:moveTo>
                <a:lnTo>
                  <a:pt x="475488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122164" y="6600443"/>
            <a:ext cx="475615" cy="0"/>
          </a:xfrm>
          <a:custGeom>
            <a:avLst/>
            <a:gdLst/>
            <a:ahLst/>
            <a:cxnLst/>
            <a:rect l="l" t="t" r="r" b="b"/>
            <a:pathLst>
              <a:path w="475614">
                <a:moveTo>
                  <a:pt x="0" y="0"/>
                </a:moveTo>
                <a:lnTo>
                  <a:pt x="475488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914644" y="6600443"/>
            <a:ext cx="475615" cy="0"/>
          </a:xfrm>
          <a:custGeom>
            <a:avLst/>
            <a:gdLst/>
            <a:ahLst/>
            <a:cxnLst/>
            <a:rect l="l" t="t" r="r" b="b"/>
            <a:pathLst>
              <a:path w="475614">
                <a:moveTo>
                  <a:pt x="0" y="0"/>
                </a:moveTo>
                <a:lnTo>
                  <a:pt x="475488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707123" y="6600443"/>
            <a:ext cx="475615" cy="0"/>
          </a:xfrm>
          <a:custGeom>
            <a:avLst/>
            <a:gdLst/>
            <a:ahLst/>
            <a:cxnLst/>
            <a:rect l="l" t="t" r="r" b="b"/>
            <a:pathLst>
              <a:path w="475615">
                <a:moveTo>
                  <a:pt x="0" y="0"/>
                </a:moveTo>
                <a:lnTo>
                  <a:pt x="475487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498080" y="6600443"/>
            <a:ext cx="475615" cy="0"/>
          </a:xfrm>
          <a:custGeom>
            <a:avLst/>
            <a:gdLst/>
            <a:ahLst/>
            <a:cxnLst/>
            <a:rect l="l" t="t" r="r" b="b"/>
            <a:pathLst>
              <a:path w="475615">
                <a:moveTo>
                  <a:pt x="0" y="0"/>
                </a:moveTo>
                <a:lnTo>
                  <a:pt x="475488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290559" y="6600443"/>
            <a:ext cx="475615" cy="0"/>
          </a:xfrm>
          <a:custGeom>
            <a:avLst/>
            <a:gdLst/>
            <a:ahLst/>
            <a:cxnLst/>
            <a:rect l="l" t="t" r="r" b="b"/>
            <a:pathLst>
              <a:path w="475615">
                <a:moveTo>
                  <a:pt x="0" y="0"/>
                </a:moveTo>
                <a:lnTo>
                  <a:pt x="475487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9083040" y="6600443"/>
            <a:ext cx="238125" cy="0"/>
          </a:xfrm>
          <a:custGeom>
            <a:avLst/>
            <a:gdLst/>
            <a:ahLst/>
            <a:cxnLst/>
            <a:rect l="l" t="t" r="r" b="b"/>
            <a:pathLst>
              <a:path w="238125">
                <a:moveTo>
                  <a:pt x="0" y="0"/>
                </a:moveTo>
                <a:lnTo>
                  <a:pt x="238128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397956" y="6268211"/>
            <a:ext cx="237490" cy="0"/>
          </a:xfrm>
          <a:custGeom>
            <a:avLst/>
            <a:gdLst/>
            <a:ahLst/>
            <a:cxnLst/>
            <a:rect l="l" t="t" r="r" b="b"/>
            <a:pathLst>
              <a:path w="237489">
                <a:moveTo>
                  <a:pt x="0" y="0"/>
                </a:moveTo>
                <a:lnTo>
                  <a:pt x="237295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952244" y="6268211"/>
            <a:ext cx="475615" cy="0"/>
          </a:xfrm>
          <a:custGeom>
            <a:avLst/>
            <a:gdLst/>
            <a:ahLst/>
            <a:cxnLst/>
            <a:rect l="l" t="t" r="r" b="b"/>
            <a:pathLst>
              <a:path w="475614">
                <a:moveTo>
                  <a:pt x="0" y="0"/>
                </a:moveTo>
                <a:lnTo>
                  <a:pt x="475488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744723" y="6268211"/>
            <a:ext cx="475615" cy="0"/>
          </a:xfrm>
          <a:custGeom>
            <a:avLst/>
            <a:gdLst/>
            <a:ahLst/>
            <a:cxnLst/>
            <a:rect l="l" t="t" r="r" b="b"/>
            <a:pathLst>
              <a:path w="475614">
                <a:moveTo>
                  <a:pt x="0" y="0"/>
                </a:moveTo>
                <a:lnTo>
                  <a:pt x="475488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537203" y="6268211"/>
            <a:ext cx="475615" cy="0"/>
          </a:xfrm>
          <a:custGeom>
            <a:avLst/>
            <a:gdLst/>
            <a:ahLst/>
            <a:cxnLst/>
            <a:rect l="l" t="t" r="r" b="b"/>
            <a:pathLst>
              <a:path w="475614">
                <a:moveTo>
                  <a:pt x="0" y="0"/>
                </a:moveTo>
                <a:lnTo>
                  <a:pt x="475488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329684" y="6268211"/>
            <a:ext cx="475615" cy="0"/>
          </a:xfrm>
          <a:custGeom>
            <a:avLst/>
            <a:gdLst/>
            <a:ahLst/>
            <a:cxnLst/>
            <a:rect l="l" t="t" r="r" b="b"/>
            <a:pathLst>
              <a:path w="475614">
                <a:moveTo>
                  <a:pt x="0" y="0"/>
                </a:moveTo>
                <a:lnTo>
                  <a:pt x="475488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122164" y="6268211"/>
            <a:ext cx="475615" cy="0"/>
          </a:xfrm>
          <a:custGeom>
            <a:avLst/>
            <a:gdLst/>
            <a:ahLst/>
            <a:cxnLst/>
            <a:rect l="l" t="t" r="r" b="b"/>
            <a:pathLst>
              <a:path w="475614">
                <a:moveTo>
                  <a:pt x="0" y="0"/>
                </a:moveTo>
                <a:lnTo>
                  <a:pt x="475488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914644" y="6268211"/>
            <a:ext cx="475615" cy="0"/>
          </a:xfrm>
          <a:custGeom>
            <a:avLst/>
            <a:gdLst/>
            <a:ahLst/>
            <a:cxnLst/>
            <a:rect l="l" t="t" r="r" b="b"/>
            <a:pathLst>
              <a:path w="475614">
                <a:moveTo>
                  <a:pt x="0" y="0"/>
                </a:moveTo>
                <a:lnTo>
                  <a:pt x="475488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707123" y="6268211"/>
            <a:ext cx="475615" cy="0"/>
          </a:xfrm>
          <a:custGeom>
            <a:avLst/>
            <a:gdLst/>
            <a:ahLst/>
            <a:cxnLst/>
            <a:rect l="l" t="t" r="r" b="b"/>
            <a:pathLst>
              <a:path w="475615">
                <a:moveTo>
                  <a:pt x="0" y="0"/>
                </a:moveTo>
                <a:lnTo>
                  <a:pt x="475487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7498080" y="6268211"/>
            <a:ext cx="1823085" cy="0"/>
          </a:xfrm>
          <a:custGeom>
            <a:avLst/>
            <a:gdLst/>
            <a:ahLst/>
            <a:cxnLst/>
            <a:rect l="l" t="t" r="r" b="b"/>
            <a:pathLst>
              <a:path w="1823084">
                <a:moveTo>
                  <a:pt x="0" y="0"/>
                </a:moveTo>
                <a:lnTo>
                  <a:pt x="1823088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122164" y="5935979"/>
            <a:ext cx="475615" cy="0"/>
          </a:xfrm>
          <a:custGeom>
            <a:avLst/>
            <a:gdLst/>
            <a:ahLst/>
            <a:cxnLst/>
            <a:rect l="l" t="t" r="r" b="b"/>
            <a:pathLst>
              <a:path w="475614">
                <a:moveTo>
                  <a:pt x="0" y="0"/>
                </a:moveTo>
                <a:lnTo>
                  <a:pt x="475488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914644" y="5935979"/>
            <a:ext cx="475615" cy="0"/>
          </a:xfrm>
          <a:custGeom>
            <a:avLst/>
            <a:gdLst/>
            <a:ahLst/>
            <a:cxnLst/>
            <a:rect l="l" t="t" r="r" b="b"/>
            <a:pathLst>
              <a:path w="475614">
                <a:moveTo>
                  <a:pt x="0" y="0"/>
                </a:moveTo>
                <a:lnTo>
                  <a:pt x="475488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707123" y="5935979"/>
            <a:ext cx="475615" cy="0"/>
          </a:xfrm>
          <a:custGeom>
            <a:avLst/>
            <a:gdLst/>
            <a:ahLst/>
            <a:cxnLst/>
            <a:rect l="l" t="t" r="r" b="b"/>
            <a:pathLst>
              <a:path w="475615">
                <a:moveTo>
                  <a:pt x="0" y="0"/>
                </a:moveTo>
                <a:lnTo>
                  <a:pt x="475487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7498080" y="5935979"/>
            <a:ext cx="1823085" cy="0"/>
          </a:xfrm>
          <a:custGeom>
            <a:avLst/>
            <a:gdLst/>
            <a:ahLst/>
            <a:cxnLst/>
            <a:rect l="l" t="t" r="r" b="b"/>
            <a:pathLst>
              <a:path w="1823084">
                <a:moveTo>
                  <a:pt x="0" y="0"/>
                </a:moveTo>
                <a:lnTo>
                  <a:pt x="1823088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914644" y="5605271"/>
            <a:ext cx="475615" cy="0"/>
          </a:xfrm>
          <a:custGeom>
            <a:avLst/>
            <a:gdLst/>
            <a:ahLst/>
            <a:cxnLst/>
            <a:rect l="l" t="t" r="r" b="b"/>
            <a:pathLst>
              <a:path w="475614">
                <a:moveTo>
                  <a:pt x="0" y="0"/>
                </a:moveTo>
                <a:lnTo>
                  <a:pt x="475488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707123" y="5605271"/>
            <a:ext cx="475615" cy="0"/>
          </a:xfrm>
          <a:custGeom>
            <a:avLst/>
            <a:gdLst/>
            <a:ahLst/>
            <a:cxnLst/>
            <a:rect l="l" t="t" r="r" b="b"/>
            <a:pathLst>
              <a:path w="475615">
                <a:moveTo>
                  <a:pt x="0" y="0"/>
                </a:moveTo>
                <a:lnTo>
                  <a:pt x="475487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7498080" y="5605271"/>
            <a:ext cx="1823085" cy="0"/>
          </a:xfrm>
          <a:custGeom>
            <a:avLst/>
            <a:gdLst/>
            <a:ahLst/>
            <a:cxnLst/>
            <a:rect l="l" t="t" r="r" b="b"/>
            <a:pathLst>
              <a:path w="1823084">
                <a:moveTo>
                  <a:pt x="0" y="0"/>
                </a:moveTo>
                <a:lnTo>
                  <a:pt x="1823088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397956" y="5273040"/>
            <a:ext cx="4199890" cy="0"/>
          </a:xfrm>
          <a:custGeom>
            <a:avLst/>
            <a:gdLst/>
            <a:ahLst/>
            <a:cxnLst/>
            <a:rect l="l" t="t" r="r" b="b"/>
            <a:pathLst>
              <a:path w="4199890">
                <a:moveTo>
                  <a:pt x="0" y="0"/>
                </a:moveTo>
                <a:lnTo>
                  <a:pt x="4199695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5914644" y="5273040"/>
            <a:ext cx="475615" cy="0"/>
          </a:xfrm>
          <a:custGeom>
            <a:avLst/>
            <a:gdLst/>
            <a:ahLst/>
            <a:cxnLst/>
            <a:rect l="l" t="t" r="r" b="b"/>
            <a:pathLst>
              <a:path w="475614">
                <a:moveTo>
                  <a:pt x="0" y="0"/>
                </a:moveTo>
                <a:lnTo>
                  <a:pt x="475488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707123" y="4940808"/>
            <a:ext cx="2614295" cy="0"/>
          </a:xfrm>
          <a:custGeom>
            <a:avLst/>
            <a:gdLst/>
            <a:ahLst/>
            <a:cxnLst/>
            <a:rect l="l" t="t" r="r" b="b"/>
            <a:pathLst>
              <a:path w="2614295">
                <a:moveTo>
                  <a:pt x="0" y="0"/>
                </a:moveTo>
                <a:lnTo>
                  <a:pt x="2614044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397956" y="4609591"/>
            <a:ext cx="7923530" cy="0"/>
          </a:xfrm>
          <a:custGeom>
            <a:avLst/>
            <a:gdLst/>
            <a:ahLst/>
            <a:cxnLst/>
            <a:rect l="l" t="t" r="r" b="b"/>
            <a:pathLst>
              <a:path w="7923530">
                <a:moveTo>
                  <a:pt x="0" y="0"/>
                </a:moveTo>
                <a:lnTo>
                  <a:pt x="7923212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635251" y="6201155"/>
            <a:ext cx="317500" cy="731520"/>
          </a:xfrm>
          <a:custGeom>
            <a:avLst/>
            <a:gdLst/>
            <a:ahLst/>
            <a:cxnLst/>
            <a:rect l="l" t="t" r="r" b="b"/>
            <a:pathLst>
              <a:path w="317500" h="731520">
                <a:moveTo>
                  <a:pt x="316992" y="0"/>
                </a:moveTo>
                <a:lnTo>
                  <a:pt x="0" y="0"/>
                </a:lnTo>
                <a:lnTo>
                  <a:pt x="0" y="730948"/>
                </a:lnTo>
                <a:lnTo>
                  <a:pt x="316992" y="730948"/>
                </a:lnTo>
                <a:lnTo>
                  <a:pt x="316992" y="0"/>
                </a:lnTo>
                <a:close/>
              </a:path>
            </a:pathLst>
          </a:custGeom>
          <a:solidFill>
            <a:srgbClr val="145F8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2427732" y="6222491"/>
            <a:ext cx="317500" cy="709930"/>
          </a:xfrm>
          <a:custGeom>
            <a:avLst/>
            <a:gdLst/>
            <a:ahLst/>
            <a:cxnLst/>
            <a:rect l="l" t="t" r="r" b="b"/>
            <a:pathLst>
              <a:path w="317500" h="709929">
                <a:moveTo>
                  <a:pt x="316992" y="0"/>
                </a:moveTo>
                <a:lnTo>
                  <a:pt x="0" y="0"/>
                </a:lnTo>
                <a:lnTo>
                  <a:pt x="0" y="709612"/>
                </a:lnTo>
                <a:lnTo>
                  <a:pt x="316992" y="709612"/>
                </a:lnTo>
                <a:lnTo>
                  <a:pt x="316992" y="0"/>
                </a:lnTo>
                <a:close/>
              </a:path>
            </a:pathLst>
          </a:custGeom>
          <a:solidFill>
            <a:srgbClr val="145F8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3220211" y="6198108"/>
            <a:ext cx="317500" cy="734060"/>
          </a:xfrm>
          <a:custGeom>
            <a:avLst/>
            <a:gdLst/>
            <a:ahLst/>
            <a:cxnLst/>
            <a:rect l="l" t="t" r="r" b="b"/>
            <a:pathLst>
              <a:path w="317500" h="734059">
                <a:moveTo>
                  <a:pt x="316991" y="0"/>
                </a:moveTo>
                <a:lnTo>
                  <a:pt x="0" y="0"/>
                </a:lnTo>
                <a:lnTo>
                  <a:pt x="0" y="733996"/>
                </a:lnTo>
                <a:lnTo>
                  <a:pt x="316991" y="733996"/>
                </a:lnTo>
                <a:lnTo>
                  <a:pt x="316991" y="0"/>
                </a:lnTo>
                <a:close/>
              </a:path>
            </a:pathLst>
          </a:custGeom>
          <a:solidFill>
            <a:srgbClr val="145F8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4012691" y="6031991"/>
            <a:ext cx="317500" cy="900430"/>
          </a:xfrm>
          <a:custGeom>
            <a:avLst/>
            <a:gdLst/>
            <a:ahLst/>
            <a:cxnLst/>
            <a:rect l="l" t="t" r="r" b="b"/>
            <a:pathLst>
              <a:path w="317500" h="900429">
                <a:moveTo>
                  <a:pt x="316991" y="0"/>
                </a:moveTo>
                <a:lnTo>
                  <a:pt x="0" y="0"/>
                </a:lnTo>
                <a:lnTo>
                  <a:pt x="0" y="900112"/>
                </a:lnTo>
                <a:lnTo>
                  <a:pt x="316991" y="900112"/>
                </a:lnTo>
                <a:lnTo>
                  <a:pt x="316991" y="0"/>
                </a:lnTo>
                <a:close/>
              </a:path>
            </a:pathLst>
          </a:custGeom>
          <a:solidFill>
            <a:srgbClr val="145F8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4805171" y="5672328"/>
            <a:ext cx="317500" cy="1259840"/>
          </a:xfrm>
          <a:custGeom>
            <a:avLst/>
            <a:gdLst/>
            <a:ahLst/>
            <a:cxnLst/>
            <a:rect l="l" t="t" r="r" b="b"/>
            <a:pathLst>
              <a:path w="317500" h="1259840">
                <a:moveTo>
                  <a:pt x="316991" y="0"/>
                </a:moveTo>
                <a:lnTo>
                  <a:pt x="0" y="0"/>
                </a:lnTo>
                <a:lnTo>
                  <a:pt x="0" y="1259776"/>
                </a:lnTo>
                <a:lnTo>
                  <a:pt x="316991" y="1259776"/>
                </a:lnTo>
                <a:lnTo>
                  <a:pt x="316991" y="0"/>
                </a:lnTo>
                <a:close/>
              </a:path>
            </a:pathLst>
          </a:custGeom>
          <a:solidFill>
            <a:srgbClr val="145F8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5597652" y="5030723"/>
            <a:ext cx="317500" cy="1901825"/>
          </a:xfrm>
          <a:custGeom>
            <a:avLst/>
            <a:gdLst/>
            <a:ahLst/>
            <a:cxnLst/>
            <a:rect l="l" t="t" r="r" b="b"/>
            <a:pathLst>
              <a:path w="317500" h="1901825">
                <a:moveTo>
                  <a:pt x="316991" y="0"/>
                </a:moveTo>
                <a:lnTo>
                  <a:pt x="0" y="0"/>
                </a:lnTo>
                <a:lnTo>
                  <a:pt x="0" y="1901380"/>
                </a:lnTo>
                <a:lnTo>
                  <a:pt x="316991" y="1901380"/>
                </a:lnTo>
                <a:lnTo>
                  <a:pt x="316991" y="0"/>
                </a:lnTo>
                <a:close/>
              </a:path>
            </a:pathLst>
          </a:custGeom>
          <a:solidFill>
            <a:srgbClr val="145F8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6390132" y="4893564"/>
            <a:ext cx="317500" cy="2038985"/>
          </a:xfrm>
          <a:custGeom>
            <a:avLst/>
            <a:gdLst/>
            <a:ahLst/>
            <a:cxnLst/>
            <a:rect l="l" t="t" r="r" b="b"/>
            <a:pathLst>
              <a:path w="317500" h="2038984">
                <a:moveTo>
                  <a:pt x="316991" y="0"/>
                </a:moveTo>
                <a:lnTo>
                  <a:pt x="0" y="0"/>
                </a:lnTo>
                <a:lnTo>
                  <a:pt x="0" y="2038540"/>
                </a:lnTo>
                <a:lnTo>
                  <a:pt x="316991" y="2038540"/>
                </a:lnTo>
                <a:lnTo>
                  <a:pt x="316991" y="0"/>
                </a:lnTo>
                <a:close/>
              </a:path>
            </a:pathLst>
          </a:custGeom>
          <a:solidFill>
            <a:srgbClr val="145F8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7182611" y="5379720"/>
            <a:ext cx="315595" cy="1552575"/>
          </a:xfrm>
          <a:custGeom>
            <a:avLst/>
            <a:gdLst/>
            <a:ahLst/>
            <a:cxnLst/>
            <a:rect l="l" t="t" r="r" b="b"/>
            <a:pathLst>
              <a:path w="315595" h="1552575">
                <a:moveTo>
                  <a:pt x="315468" y="0"/>
                </a:moveTo>
                <a:lnTo>
                  <a:pt x="0" y="0"/>
                </a:lnTo>
                <a:lnTo>
                  <a:pt x="0" y="1552384"/>
                </a:lnTo>
                <a:lnTo>
                  <a:pt x="315468" y="1552384"/>
                </a:lnTo>
                <a:lnTo>
                  <a:pt x="315468" y="0"/>
                </a:lnTo>
                <a:close/>
              </a:path>
            </a:pathLst>
          </a:custGeom>
          <a:solidFill>
            <a:srgbClr val="145F8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7973568" y="6275832"/>
            <a:ext cx="317500" cy="656590"/>
          </a:xfrm>
          <a:custGeom>
            <a:avLst/>
            <a:gdLst/>
            <a:ahLst/>
            <a:cxnLst/>
            <a:rect l="l" t="t" r="r" b="b"/>
            <a:pathLst>
              <a:path w="317500" h="656590">
                <a:moveTo>
                  <a:pt x="316992" y="0"/>
                </a:moveTo>
                <a:lnTo>
                  <a:pt x="0" y="0"/>
                </a:lnTo>
                <a:lnTo>
                  <a:pt x="0" y="656272"/>
                </a:lnTo>
                <a:lnTo>
                  <a:pt x="316992" y="656272"/>
                </a:lnTo>
                <a:lnTo>
                  <a:pt x="316992" y="0"/>
                </a:lnTo>
                <a:close/>
              </a:path>
            </a:pathLst>
          </a:custGeom>
          <a:solidFill>
            <a:srgbClr val="145F82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2" name="object 42"/>
          <p:cNvGrpSpPr/>
          <p:nvPr/>
        </p:nvGrpSpPr>
        <p:grpSpPr>
          <a:xfrm>
            <a:off x="1393193" y="6512052"/>
            <a:ext cx="7933055" cy="424815"/>
            <a:chOff x="1393193" y="6512052"/>
            <a:chExt cx="7933055" cy="424815"/>
          </a:xfrm>
        </p:grpSpPr>
        <p:sp>
          <p:nvSpPr>
            <p:cNvPr id="43" name="object 43"/>
            <p:cNvSpPr/>
            <p:nvPr/>
          </p:nvSpPr>
          <p:spPr>
            <a:xfrm>
              <a:off x="8766047" y="6512052"/>
              <a:ext cx="317500" cy="420370"/>
            </a:xfrm>
            <a:custGeom>
              <a:avLst/>
              <a:gdLst/>
              <a:ahLst/>
              <a:cxnLst/>
              <a:rect l="l" t="t" r="r" b="b"/>
              <a:pathLst>
                <a:path w="317500" h="420370">
                  <a:moveTo>
                    <a:pt x="316992" y="0"/>
                  </a:moveTo>
                  <a:lnTo>
                    <a:pt x="0" y="0"/>
                  </a:lnTo>
                  <a:lnTo>
                    <a:pt x="0" y="420052"/>
                  </a:lnTo>
                  <a:lnTo>
                    <a:pt x="316992" y="420052"/>
                  </a:lnTo>
                  <a:lnTo>
                    <a:pt x="316992" y="0"/>
                  </a:lnTo>
                  <a:close/>
                </a:path>
              </a:pathLst>
            </a:custGeom>
            <a:solidFill>
              <a:srgbClr val="145F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1397956" y="6932100"/>
              <a:ext cx="7923530" cy="0"/>
            </a:xfrm>
            <a:custGeom>
              <a:avLst/>
              <a:gdLst/>
              <a:ahLst/>
              <a:cxnLst/>
              <a:rect l="l" t="t" r="r" b="b"/>
              <a:pathLst>
                <a:path w="7923530">
                  <a:moveTo>
                    <a:pt x="0" y="0"/>
                  </a:moveTo>
                  <a:lnTo>
                    <a:pt x="7923212" y="0"/>
                  </a:lnTo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5" name="object 45"/>
          <p:cNvSpPr txBox="1"/>
          <p:nvPr/>
        </p:nvSpPr>
        <p:spPr>
          <a:xfrm>
            <a:off x="2410518" y="6007642"/>
            <a:ext cx="38989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b="1" spc="-10" dirty="0">
                <a:solidFill>
                  <a:srgbClr val="FF0000"/>
                </a:solidFill>
                <a:latin typeface="Calibri"/>
                <a:cs typeface="Calibri"/>
              </a:rPr>
              <a:t>427,397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1618190" y="5986039"/>
            <a:ext cx="1974214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  <a:tabLst>
                <a:tab pos="1584325" algn="l"/>
              </a:tabLst>
            </a:pPr>
            <a:r>
              <a:rPr sz="900" b="1" spc="-10" dirty="0">
                <a:solidFill>
                  <a:srgbClr val="FF0000"/>
                </a:solidFill>
                <a:latin typeface="Calibri"/>
                <a:cs typeface="Calibri"/>
              </a:rPr>
              <a:t>440,406</a:t>
            </a:r>
            <a:r>
              <a:rPr sz="900" b="1" dirty="0">
                <a:solidFill>
                  <a:srgbClr val="FF0000"/>
                </a:solidFill>
                <a:latin typeface="Calibri"/>
                <a:cs typeface="Calibri"/>
              </a:rPr>
              <a:t>	</a:t>
            </a:r>
            <a:r>
              <a:rPr sz="900" b="1" spc="-10" dirty="0">
                <a:solidFill>
                  <a:srgbClr val="FF0000"/>
                </a:solidFill>
                <a:latin typeface="Calibri"/>
                <a:cs typeface="Calibri"/>
              </a:rPr>
              <a:t>442,203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1397956" y="5816303"/>
            <a:ext cx="342011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  <a:tabLst>
                <a:tab pos="2597150" algn="l"/>
                <a:tab pos="3406775" algn="l"/>
              </a:tabLst>
            </a:pPr>
            <a:r>
              <a:rPr sz="900" b="1" u="sng" dirty="0">
                <a:solidFill>
                  <a:srgbClr val="FF0000"/>
                </a:solidFill>
                <a:uFill>
                  <a:solidFill>
                    <a:srgbClr val="D9D9D9"/>
                  </a:solidFill>
                </a:uFill>
                <a:latin typeface="Calibri"/>
                <a:cs typeface="Calibri"/>
              </a:rPr>
              <a:t>	</a:t>
            </a:r>
            <a:r>
              <a:rPr sz="900" b="1" u="sng" spc="-10" dirty="0">
                <a:solidFill>
                  <a:srgbClr val="FF0000"/>
                </a:solidFill>
                <a:uFill>
                  <a:solidFill>
                    <a:srgbClr val="D9D9D9"/>
                  </a:solidFill>
                </a:uFill>
                <a:latin typeface="Calibri"/>
                <a:cs typeface="Calibri"/>
              </a:rPr>
              <a:t>542,739</a:t>
            </a:r>
            <a:r>
              <a:rPr sz="900" b="1" u="sng" dirty="0">
                <a:solidFill>
                  <a:srgbClr val="FF0000"/>
                </a:solidFill>
                <a:uFill>
                  <a:solidFill>
                    <a:srgbClr val="D9D9D9"/>
                  </a:solidFill>
                </a:uFill>
                <a:latin typeface="Calibri"/>
                <a:cs typeface="Calibri"/>
              </a:rPr>
              <a:t>	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1397956" y="5457059"/>
            <a:ext cx="421259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  <a:tabLst>
                <a:tab pos="3388995" algn="l"/>
                <a:tab pos="4199255" algn="l"/>
              </a:tabLst>
            </a:pPr>
            <a:r>
              <a:rPr sz="900" b="1" u="sng" dirty="0">
                <a:solidFill>
                  <a:srgbClr val="FF0000"/>
                </a:solidFill>
                <a:uFill>
                  <a:solidFill>
                    <a:srgbClr val="D9D9D9"/>
                  </a:solidFill>
                </a:uFill>
                <a:latin typeface="Calibri"/>
                <a:cs typeface="Calibri"/>
              </a:rPr>
              <a:t>	</a:t>
            </a:r>
            <a:r>
              <a:rPr sz="900" b="1" u="sng" spc="-10" dirty="0">
                <a:solidFill>
                  <a:srgbClr val="FF0000"/>
                </a:solidFill>
                <a:uFill>
                  <a:solidFill>
                    <a:srgbClr val="D9D9D9"/>
                  </a:solidFill>
                </a:uFill>
                <a:latin typeface="Calibri"/>
                <a:cs typeface="Calibri"/>
              </a:rPr>
              <a:t>759,305</a:t>
            </a:r>
            <a:r>
              <a:rPr sz="900" b="1" u="sng" dirty="0">
                <a:solidFill>
                  <a:srgbClr val="FF0000"/>
                </a:solidFill>
                <a:uFill>
                  <a:solidFill>
                    <a:srgbClr val="D9D9D9"/>
                  </a:solidFill>
                </a:uFill>
                <a:latin typeface="Calibri"/>
                <a:cs typeface="Calibri"/>
              </a:rPr>
              <a:t>	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1397956" y="4678333"/>
            <a:ext cx="540829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931410">
              <a:lnSpc>
                <a:spcPct val="100000"/>
              </a:lnSpc>
              <a:spcBef>
                <a:spcPts val="100"/>
              </a:spcBef>
            </a:pPr>
            <a:r>
              <a:rPr sz="900" b="1" spc="-10" dirty="0">
                <a:solidFill>
                  <a:srgbClr val="FF0000"/>
                </a:solidFill>
                <a:latin typeface="Calibri"/>
                <a:cs typeface="Calibri"/>
              </a:rPr>
              <a:t>1,228,718</a:t>
            </a:r>
            <a:endParaRPr sz="900">
              <a:latin typeface="Calibri"/>
              <a:cs typeface="Calibri"/>
            </a:endParaRPr>
          </a:p>
          <a:p>
            <a:pPr>
              <a:lnSpc>
                <a:spcPct val="100000"/>
              </a:lnSpc>
              <a:tabLst>
                <a:tab pos="4138929" algn="l"/>
                <a:tab pos="4991735" algn="l"/>
              </a:tabLst>
            </a:pPr>
            <a:r>
              <a:rPr sz="900" b="1" u="sng" dirty="0">
                <a:solidFill>
                  <a:srgbClr val="FF0000"/>
                </a:solidFill>
                <a:uFill>
                  <a:solidFill>
                    <a:srgbClr val="D9D9D9"/>
                  </a:solidFill>
                </a:uFill>
                <a:latin typeface="Calibri"/>
                <a:cs typeface="Calibri"/>
              </a:rPr>
              <a:t>	</a:t>
            </a:r>
            <a:r>
              <a:rPr sz="900" b="1" u="sng" spc="-10" dirty="0">
                <a:solidFill>
                  <a:srgbClr val="FF0000"/>
                </a:solidFill>
                <a:uFill>
                  <a:solidFill>
                    <a:srgbClr val="D9D9D9"/>
                  </a:solidFill>
                </a:uFill>
                <a:latin typeface="Calibri"/>
                <a:cs typeface="Calibri"/>
              </a:rPr>
              <a:t>1,145,809</a:t>
            </a:r>
            <a:r>
              <a:rPr sz="900" b="1" u="sng" dirty="0">
                <a:solidFill>
                  <a:srgbClr val="FF0000"/>
                </a:solidFill>
                <a:uFill>
                  <a:solidFill>
                    <a:srgbClr val="D9D9D9"/>
                  </a:solidFill>
                </a:uFill>
                <a:latin typeface="Calibri"/>
                <a:cs typeface="Calibri"/>
              </a:rPr>
              <a:t>	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6707123" y="5163651"/>
            <a:ext cx="262699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  <a:tabLst>
                <a:tab pos="457200" algn="l"/>
                <a:tab pos="2613660" algn="l"/>
              </a:tabLst>
            </a:pPr>
            <a:r>
              <a:rPr sz="900" b="1" u="sng" dirty="0">
                <a:solidFill>
                  <a:srgbClr val="FF0000"/>
                </a:solidFill>
                <a:uFill>
                  <a:solidFill>
                    <a:srgbClr val="D9D9D9"/>
                  </a:solidFill>
                </a:uFill>
                <a:latin typeface="Calibri"/>
                <a:cs typeface="Calibri"/>
              </a:rPr>
              <a:t>	</a:t>
            </a:r>
            <a:r>
              <a:rPr sz="900" b="1" u="sng" spc="-10" dirty="0">
                <a:solidFill>
                  <a:srgbClr val="FF0000"/>
                </a:solidFill>
                <a:uFill>
                  <a:solidFill>
                    <a:srgbClr val="D9D9D9"/>
                  </a:solidFill>
                </a:uFill>
                <a:latin typeface="Calibri"/>
                <a:cs typeface="Calibri"/>
              </a:rPr>
              <a:t>936,182</a:t>
            </a:r>
            <a:r>
              <a:rPr sz="900" b="1" u="sng" dirty="0">
                <a:solidFill>
                  <a:srgbClr val="FF0000"/>
                </a:solidFill>
                <a:uFill>
                  <a:solidFill>
                    <a:srgbClr val="D9D9D9"/>
                  </a:solidFill>
                </a:uFill>
                <a:latin typeface="Calibri"/>
                <a:cs typeface="Calibri"/>
              </a:rPr>
              <a:t>	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7956811" y="6060906"/>
            <a:ext cx="38989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b="1" spc="-10" dirty="0">
                <a:solidFill>
                  <a:srgbClr val="FF0000"/>
                </a:solidFill>
                <a:latin typeface="Calibri"/>
                <a:cs typeface="Calibri"/>
              </a:rPr>
              <a:t>395,337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8749139" y="6296592"/>
            <a:ext cx="38989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b="1" spc="-10" dirty="0">
                <a:solidFill>
                  <a:srgbClr val="FF0000"/>
                </a:solidFill>
                <a:latin typeface="Calibri"/>
                <a:cs typeface="Calibri"/>
              </a:rPr>
              <a:t>253,288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855124" y="6509876"/>
            <a:ext cx="412750" cy="4946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r">
              <a:lnSpc>
                <a:spcPct val="100000"/>
              </a:lnSpc>
              <a:spcBef>
                <a:spcPts val="100"/>
              </a:spcBef>
            </a:pPr>
            <a:r>
              <a:rPr sz="900" spc="-10" dirty="0">
                <a:solidFill>
                  <a:srgbClr val="585858"/>
                </a:solidFill>
                <a:latin typeface="Arial"/>
                <a:cs typeface="Arial"/>
              </a:rPr>
              <a:t>200,000</a:t>
            </a: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95"/>
              </a:spcBef>
            </a:pPr>
            <a:endParaRPr sz="900">
              <a:latin typeface="Arial"/>
              <a:cs typeface="Arial"/>
            </a:endParaRPr>
          </a:p>
          <a:p>
            <a:pPr marR="55244" algn="r">
              <a:lnSpc>
                <a:spcPct val="100000"/>
              </a:lnSpc>
            </a:pPr>
            <a:r>
              <a:rPr sz="900" spc="-50" dirty="0">
                <a:solidFill>
                  <a:srgbClr val="585858"/>
                </a:solidFill>
                <a:latin typeface="Arial"/>
                <a:cs typeface="Arial"/>
              </a:rPr>
              <a:t>-</a:t>
            </a:r>
            <a:endParaRPr sz="900">
              <a:latin typeface="Arial"/>
              <a:cs typeface="Arial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855124" y="6178063"/>
            <a:ext cx="42545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spc="-10" dirty="0">
                <a:solidFill>
                  <a:srgbClr val="585858"/>
                </a:solidFill>
                <a:latin typeface="Arial"/>
                <a:cs typeface="Arial"/>
              </a:rPr>
              <a:t>400,000</a:t>
            </a:r>
            <a:endParaRPr sz="900">
              <a:latin typeface="Arial"/>
              <a:cs typeface="Arial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855124" y="5846250"/>
            <a:ext cx="42545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spc="-10" dirty="0">
                <a:solidFill>
                  <a:srgbClr val="585858"/>
                </a:solidFill>
                <a:latin typeface="Arial"/>
                <a:cs typeface="Arial"/>
              </a:rPr>
              <a:t>600,000</a:t>
            </a:r>
            <a:endParaRPr sz="900">
              <a:latin typeface="Arial"/>
              <a:cs typeface="Arial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855124" y="5514437"/>
            <a:ext cx="42545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spc="-10" dirty="0">
                <a:solidFill>
                  <a:srgbClr val="585858"/>
                </a:solidFill>
                <a:latin typeface="Arial"/>
                <a:cs typeface="Arial"/>
              </a:rPr>
              <a:t>800,000</a:t>
            </a:r>
            <a:endParaRPr sz="900">
              <a:latin typeface="Arial"/>
              <a:cs typeface="Arial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759797" y="5182624"/>
            <a:ext cx="52197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spc="-10" dirty="0">
                <a:solidFill>
                  <a:srgbClr val="585858"/>
                </a:solidFill>
                <a:latin typeface="Arial"/>
                <a:cs typeface="Arial"/>
              </a:rPr>
              <a:t>1,000,000</a:t>
            </a:r>
            <a:endParaRPr sz="900">
              <a:latin typeface="Arial"/>
              <a:cs typeface="Arial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759797" y="4850812"/>
            <a:ext cx="52197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spc="-10" dirty="0">
                <a:solidFill>
                  <a:srgbClr val="585858"/>
                </a:solidFill>
                <a:latin typeface="Arial"/>
                <a:cs typeface="Arial"/>
              </a:rPr>
              <a:t>1,200,000</a:t>
            </a:r>
            <a:endParaRPr sz="900">
              <a:latin typeface="Arial"/>
              <a:cs typeface="Arial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759797" y="4518999"/>
            <a:ext cx="52197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spc="-10" dirty="0">
                <a:solidFill>
                  <a:srgbClr val="585858"/>
                </a:solidFill>
                <a:latin typeface="Arial"/>
                <a:cs typeface="Arial"/>
              </a:rPr>
              <a:t>1,400,000</a:t>
            </a:r>
            <a:endParaRPr sz="900">
              <a:latin typeface="Arial"/>
              <a:cs typeface="Arial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1667111" y="6977591"/>
            <a:ext cx="26733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spc="-20" dirty="0">
                <a:solidFill>
                  <a:srgbClr val="585858"/>
                </a:solidFill>
                <a:latin typeface="Arial"/>
                <a:cs typeface="Arial"/>
              </a:rPr>
              <a:t>2017</a:t>
            </a:r>
            <a:endParaRPr sz="900">
              <a:latin typeface="Arial"/>
              <a:cs typeface="Arial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2459438" y="6977591"/>
            <a:ext cx="26733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spc="-20" dirty="0">
                <a:solidFill>
                  <a:srgbClr val="585858"/>
                </a:solidFill>
                <a:latin typeface="Arial"/>
                <a:cs typeface="Arial"/>
              </a:rPr>
              <a:t>2018</a:t>
            </a:r>
            <a:endParaRPr sz="900">
              <a:latin typeface="Arial"/>
              <a:cs typeface="Arial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3251766" y="6977591"/>
            <a:ext cx="26733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spc="-20" dirty="0">
                <a:solidFill>
                  <a:srgbClr val="585858"/>
                </a:solidFill>
                <a:latin typeface="Arial"/>
                <a:cs typeface="Arial"/>
              </a:rPr>
              <a:t>2019</a:t>
            </a:r>
            <a:endParaRPr sz="900">
              <a:latin typeface="Arial"/>
              <a:cs typeface="Arial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4044093" y="6977591"/>
            <a:ext cx="26733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spc="-20" dirty="0">
                <a:solidFill>
                  <a:srgbClr val="585858"/>
                </a:solidFill>
                <a:latin typeface="Arial"/>
                <a:cs typeface="Arial"/>
              </a:rPr>
              <a:t>2020</a:t>
            </a:r>
            <a:endParaRPr sz="900">
              <a:latin typeface="Arial"/>
              <a:cs typeface="Arial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4836421" y="6977591"/>
            <a:ext cx="26733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spc="-20" dirty="0">
                <a:solidFill>
                  <a:srgbClr val="585858"/>
                </a:solidFill>
                <a:latin typeface="Arial"/>
                <a:cs typeface="Arial"/>
              </a:rPr>
              <a:t>2021</a:t>
            </a:r>
            <a:endParaRPr sz="900">
              <a:latin typeface="Arial"/>
              <a:cs typeface="Arial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5628749" y="6977591"/>
            <a:ext cx="26733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spc="-20" dirty="0">
                <a:solidFill>
                  <a:srgbClr val="585858"/>
                </a:solidFill>
                <a:latin typeface="Arial"/>
                <a:cs typeface="Arial"/>
              </a:rPr>
              <a:t>2022</a:t>
            </a:r>
            <a:endParaRPr sz="900">
              <a:latin typeface="Arial"/>
              <a:cs typeface="Arial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6421076" y="6977591"/>
            <a:ext cx="26733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spc="-20" dirty="0">
                <a:solidFill>
                  <a:srgbClr val="585858"/>
                </a:solidFill>
                <a:latin typeface="Arial"/>
                <a:cs typeface="Arial"/>
              </a:rPr>
              <a:t>2023</a:t>
            </a:r>
            <a:endParaRPr sz="900">
              <a:latin typeface="Arial"/>
              <a:cs typeface="Arial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7213404" y="6977591"/>
            <a:ext cx="26733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spc="-20" dirty="0">
                <a:solidFill>
                  <a:srgbClr val="585858"/>
                </a:solidFill>
                <a:latin typeface="Arial"/>
                <a:cs typeface="Arial"/>
              </a:rPr>
              <a:t>2024</a:t>
            </a:r>
            <a:endParaRPr sz="900">
              <a:latin typeface="Arial"/>
              <a:cs typeface="Arial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8005732" y="6977591"/>
            <a:ext cx="26733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spc="-20" dirty="0">
                <a:solidFill>
                  <a:srgbClr val="585858"/>
                </a:solidFill>
                <a:latin typeface="Arial"/>
                <a:cs typeface="Arial"/>
              </a:rPr>
              <a:t>2025</a:t>
            </a:r>
            <a:endParaRPr sz="900">
              <a:latin typeface="Arial"/>
              <a:cs typeface="Arial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8671072" y="6977591"/>
            <a:ext cx="521970" cy="2940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ctr">
              <a:lnSpc>
                <a:spcPts val="1055"/>
              </a:lnSpc>
              <a:spcBef>
                <a:spcPts val="100"/>
              </a:spcBef>
            </a:pPr>
            <a:r>
              <a:rPr sz="900" spc="-20" dirty="0">
                <a:solidFill>
                  <a:srgbClr val="585858"/>
                </a:solidFill>
                <a:latin typeface="Arial"/>
                <a:cs typeface="Arial"/>
              </a:rPr>
              <a:t>2026</a:t>
            </a:r>
            <a:endParaRPr sz="900">
              <a:latin typeface="Arial"/>
              <a:cs typeface="Arial"/>
            </a:endParaRPr>
          </a:p>
          <a:p>
            <a:pPr marR="5080" algn="ctr">
              <a:lnSpc>
                <a:spcPts val="1055"/>
              </a:lnSpc>
            </a:pPr>
            <a:r>
              <a:rPr sz="900" spc="-10" dirty="0">
                <a:solidFill>
                  <a:srgbClr val="585858"/>
                </a:solidFill>
                <a:latin typeface="Arial"/>
                <a:cs typeface="Arial"/>
              </a:rPr>
              <a:t>Projection</a:t>
            </a:r>
            <a:endParaRPr sz="900">
              <a:latin typeface="Arial"/>
              <a:cs typeface="Arial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4227290" y="4221478"/>
            <a:ext cx="166370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solidFill>
                  <a:srgbClr val="585858"/>
                </a:solidFill>
                <a:latin typeface="Arial"/>
                <a:cs typeface="Arial"/>
              </a:rPr>
              <a:t>Policies</a:t>
            </a:r>
            <a:r>
              <a:rPr sz="1400" spc="-40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585858"/>
                </a:solidFill>
                <a:latin typeface="Arial"/>
                <a:cs typeface="Arial"/>
              </a:rPr>
              <a:t>Inforce</a:t>
            </a:r>
            <a:r>
              <a:rPr sz="1400" spc="-30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1400" spc="-20" dirty="0">
                <a:solidFill>
                  <a:srgbClr val="585858"/>
                </a:solidFill>
                <a:latin typeface="Arial"/>
                <a:cs typeface="Arial"/>
              </a:rPr>
              <a:t>(PIF)</a:t>
            </a:r>
            <a:endParaRPr sz="1400">
              <a:latin typeface="Arial"/>
              <a:cs typeface="Arial"/>
            </a:endParaRPr>
          </a:p>
        </p:txBody>
      </p:sp>
      <p:sp>
        <p:nvSpPr>
          <p:cNvPr id="71" name="object 71"/>
          <p:cNvSpPr/>
          <p:nvPr/>
        </p:nvSpPr>
        <p:spPr>
          <a:xfrm>
            <a:off x="645159" y="4151121"/>
            <a:ext cx="8815705" cy="3191510"/>
          </a:xfrm>
          <a:custGeom>
            <a:avLst/>
            <a:gdLst/>
            <a:ahLst/>
            <a:cxnLst/>
            <a:rect l="l" t="t" r="r" b="b"/>
            <a:pathLst>
              <a:path w="8815705" h="3191509">
                <a:moveTo>
                  <a:pt x="0" y="0"/>
                </a:moveTo>
                <a:lnTo>
                  <a:pt x="8815705" y="0"/>
                </a:lnTo>
                <a:lnTo>
                  <a:pt x="8815705" y="3191510"/>
                </a:lnTo>
                <a:lnTo>
                  <a:pt x="0" y="3191510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2" name="object 72"/>
          <p:cNvGrpSpPr/>
          <p:nvPr/>
        </p:nvGrpSpPr>
        <p:grpSpPr>
          <a:xfrm>
            <a:off x="1298515" y="842327"/>
            <a:ext cx="8028305" cy="2808605"/>
            <a:chOff x="1298515" y="842327"/>
            <a:chExt cx="8028305" cy="2808605"/>
          </a:xfrm>
        </p:grpSpPr>
        <p:sp>
          <p:nvSpPr>
            <p:cNvPr id="73" name="object 73"/>
            <p:cNvSpPr/>
            <p:nvPr/>
          </p:nvSpPr>
          <p:spPr>
            <a:xfrm>
              <a:off x="1303277" y="1469135"/>
              <a:ext cx="8018780" cy="1865630"/>
            </a:xfrm>
            <a:custGeom>
              <a:avLst/>
              <a:gdLst/>
              <a:ahLst/>
              <a:cxnLst/>
              <a:rect l="l" t="t" r="r" b="b"/>
              <a:pathLst>
                <a:path w="8018780" h="1865629">
                  <a:moveTo>
                    <a:pt x="0" y="1865376"/>
                  </a:moveTo>
                  <a:lnTo>
                    <a:pt x="240534" y="1865376"/>
                  </a:lnTo>
                </a:path>
                <a:path w="8018780" h="1865629">
                  <a:moveTo>
                    <a:pt x="560574" y="1865376"/>
                  </a:moveTo>
                  <a:lnTo>
                    <a:pt x="1042158" y="1865376"/>
                  </a:lnTo>
                </a:path>
                <a:path w="8018780" h="1865629">
                  <a:moveTo>
                    <a:pt x="2165358" y="1865376"/>
                  </a:moveTo>
                  <a:lnTo>
                    <a:pt x="2645406" y="1865376"/>
                  </a:lnTo>
                </a:path>
                <a:path w="8018780" h="1865629">
                  <a:moveTo>
                    <a:pt x="2966970" y="1865376"/>
                  </a:moveTo>
                  <a:lnTo>
                    <a:pt x="3448554" y="1865376"/>
                  </a:lnTo>
                </a:path>
                <a:path w="8018780" h="1865629">
                  <a:moveTo>
                    <a:pt x="3768594" y="1865376"/>
                  </a:moveTo>
                  <a:lnTo>
                    <a:pt x="4250178" y="1865376"/>
                  </a:lnTo>
                </a:path>
                <a:path w="8018780" h="1865629">
                  <a:moveTo>
                    <a:pt x="4570218" y="1865376"/>
                  </a:moveTo>
                  <a:lnTo>
                    <a:pt x="5051802" y="1865376"/>
                  </a:lnTo>
                </a:path>
                <a:path w="8018780" h="1865629">
                  <a:moveTo>
                    <a:pt x="5371842" y="1865376"/>
                  </a:moveTo>
                  <a:lnTo>
                    <a:pt x="5853426" y="1865376"/>
                  </a:lnTo>
                </a:path>
                <a:path w="8018780" h="1865629">
                  <a:moveTo>
                    <a:pt x="6175002" y="1865376"/>
                  </a:moveTo>
                  <a:lnTo>
                    <a:pt x="6655050" y="1865376"/>
                  </a:lnTo>
                </a:path>
                <a:path w="8018780" h="1865629">
                  <a:moveTo>
                    <a:pt x="6976614" y="1865376"/>
                  </a:moveTo>
                  <a:lnTo>
                    <a:pt x="7456674" y="1865376"/>
                  </a:lnTo>
                </a:path>
                <a:path w="8018780" h="1865629">
                  <a:moveTo>
                    <a:pt x="7778238" y="1865376"/>
                  </a:moveTo>
                  <a:lnTo>
                    <a:pt x="8018526" y="1865376"/>
                  </a:lnTo>
                </a:path>
                <a:path w="8018780" h="1865629">
                  <a:moveTo>
                    <a:pt x="1363722" y="1865376"/>
                  </a:moveTo>
                  <a:lnTo>
                    <a:pt x="1843782" y="1865376"/>
                  </a:lnTo>
                </a:path>
                <a:path w="8018780" h="1865629">
                  <a:moveTo>
                    <a:pt x="4570218" y="1554479"/>
                  </a:moveTo>
                  <a:lnTo>
                    <a:pt x="5051802" y="1554479"/>
                  </a:lnTo>
                </a:path>
                <a:path w="8018780" h="1865629">
                  <a:moveTo>
                    <a:pt x="5371842" y="1554479"/>
                  </a:moveTo>
                  <a:lnTo>
                    <a:pt x="5853426" y="1554479"/>
                  </a:lnTo>
                </a:path>
                <a:path w="8018780" h="1865629">
                  <a:moveTo>
                    <a:pt x="6175002" y="1554479"/>
                  </a:moveTo>
                  <a:lnTo>
                    <a:pt x="6655050" y="1554479"/>
                  </a:lnTo>
                </a:path>
                <a:path w="8018780" h="1865629">
                  <a:moveTo>
                    <a:pt x="3768594" y="1554479"/>
                  </a:moveTo>
                  <a:lnTo>
                    <a:pt x="4250178" y="1554479"/>
                  </a:lnTo>
                </a:path>
                <a:path w="8018780" h="1865629">
                  <a:moveTo>
                    <a:pt x="2966970" y="1554479"/>
                  </a:moveTo>
                  <a:lnTo>
                    <a:pt x="3448554" y="1554479"/>
                  </a:lnTo>
                </a:path>
                <a:path w="8018780" h="1865629">
                  <a:moveTo>
                    <a:pt x="6976614" y="1554479"/>
                  </a:moveTo>
                  <a:lnTo>
                    <a:pt x="7456674" y="1554479"/>
                  </a:lnTo>
                </a:path>
                <a:path w="8018780" h="1865629">
                  <a:moveTo>
                    <a:pt x="2165358" y="1554479"/>
                  </a:moveTo>
                  <a:lnTo>
                    <a:pt x="2645406" y="1554479"/>
                  </a:lnTo>
                </a:path>
                <a:path w="8018780" h="1865629">
                  <a:moveTo>
                    <a:pt x="0" y="1554479"/>
                  </a:moveTo>
                  <a:lnTo>
                    <a:pt x="240534" y="1554479"/>
                  </a:lnTo>
                </a:path>
                <a:path w="8018780" h="1865629">
                  <a:moveTo>
                    <a:pt x="560574" y="1554479"/>
                  </a:moveTo>
                  <a:lnTo>
                    <a:pt x="1042158" y="1554479"/>
                  </a:lnTo>
                </a:path>
                <a:path w="8018780" h="1865629">
                  <a:moveTo>
                    <a:pt x="7778238" y="1554479"/>
                  </a:moveTo>
                  <a:lnTo>
                    <a:pt x="8018526" y="1554479"/>
                  </a:lnTo>
                </a:path>
                <a:path w="8018780" h="1865629">
                  <a:moveTo>
                    <a:pt x="1363722" y="1554479"/>
                  </a:moveTo>
                  <a:lnTo>
                    <a:pt x="1843782" y="1554479"/>
                  </a:lnTo>
                </a:path>
                <a:path w="8018780" h="1865629">
                  <a:moveTo>
                    <a:pt x="4570218" y="1243584"/>
                  </a:moveTo>
                  <a:lnTo>
                    <a:pt x="5051802" y="1243584"/>
                  </a:lnTo>
                </a:path>
                <a:path w="8018780" h="1865629">
                  <a:moveTo>
                    <a:pt x="5371842" y="1243584"/>
                  </a:moveTo>
                  <a:lnTo>
                    <a:pt x="5853426" y="1243584"/>
                  </a:lnTo>
                </a:path>
                <a:path w="8018780" h="1865629">
                  <a:moveTo>
                    <a:pt x="6175002" y="1243584"/>
                  </a:moveTo>
                  <a:lnTo>
                    <a:pt x="6655050" y="1243584"/>
                  </a:lnTo>
                </a:path>
                <a:path w="8018780" h="1865629">
                  <a:moveTo>
                    <a:pt x="3768594" y="1243584"/>
                  </a:moveTo>
                  <a:lnTo>
                    <a:pt x="4250178" y="1243584"/>
                  </a:lnTo>
                </a:path>
                <a:path w="8018780" h="1865629">
                  <a:moveTo>
                    <a:pt x="0" y="1243584"/>
                  </a:moveTo>
                  <a:lnTo>
                    <a:pt x="3448554" y="1243584"/>
                  </a:lnTo>
                </a:path>
                <a:path w="8018780" h="1865629">
                  <a:moveTo>
                    <a:pt x="6976614" y="1243584"/>
                  </a:moveTo>
                  <a:lnTo>
                    <a:pt x="8018526" y="1243584"/>
                  </a:lnTo>
                </a:path>
                <a:path w="8018780" h="1865629">
                  <a:moveTo>
                    <a:pt x="4570218" y="932688"/>
                  </a:moveTo>
                  <a:lnTo>
                    <a:pt x="5051802" y="932688"/>
                  </a:lnTo>
                </a:path>
                <a:path w="8018780" h="1865629">
                  <a:moveTo>
                    <a:pt x="0" y="932688"/>
                  </a:moveTo>
                  <a:lnTo>
                    <a:pt x="4250178" y="932688"/>
                  </a:lnTo>
                </a:path>
                <a:path w="8018780" h="1865629">
                  <a:moveTo>
                    <a:pt x="5371842" y="932688"/>
                  </a:moveTo>
                  <a:lnTo>
                    <a:pt x="5853426" y="932688"/>
                  </a:lnTo>
                </a:path>
                <a:path w="8018780" h="1865629">
                  <a:moveTo>
                    <a:pt x="6175002" y="932688"/>
                  </a:moveTo>
                  <a:lnTo>
                    <a:pt x="8018526" y="932688"/>
                  </a:lnTo>
                </a:path>
                <a:path w="8018780" h="1865629">
                  <a:moveTo>
                    <a:pt x="4570218" y="621791"/>
                  </a:moveTo>
                  <a:lnTo>
                    <a:pt x="5051802" y="621791"/>
                  </a:lnTo>
                </a:path>
                <a:path w="8018780" h="1865629">
                  <a:moveTo>
                    <a:pt x="5371842" y="621791"/>
                  </a:moveTo>
                  <a:lnTo>
                    <a:pt x="5853426" y="621791"/>
                  </a:lnTo>
                </a:path>
                <a:path w="8018780" h="1865629">
                  <a:moveTo>
                    <a:pt x="6175002" y="621791"/>
                  </a:moveTo>
                  <a:lnTo>
                    <a:pt x="8018526" y="621791"/>
                  </a:lnTo>
                </a:path>
                <a:path w="8018780" h="1865629">
                  <a:moveTo>
                    <a:pt x="0" y="621791"/>
                  </a:moveTo>
                  <a:lnTo>
                    <a:pt x="4250178" y="621791"/>
                  </a:lnTo>
                </a:path>
                <a:path w="8018780" h="1865629">
                  <a:moveTo>
                    <a:pt x="4570218" y="310895"/>
                  </a:moveTo>
                  <a:lnTo>
                    <a:pt x="5051802" y="310895"/>
                  </a:lnTo>
                </a:path>
                <a:path w="8018780" h="1865629">
                  <a:moveTo>
                    <a:pt x="6175002" y="310895"/>
                  </a:moveTo>
                  <a:lnTo>
                    <a:pt x="8018526" y="310895"/>
                  </a:lnTo>
                </a:path>
                <a:path w="8018780" h="1865629">
                  <a:moveTo>
                    <a:pt x="0" y="310895"/>
                  </a:moveTo>
                  <a:lnTo>
                    <a:pt x="4250178" y="310895"/>
                  </a:lnTo>
                </a:path>
                <a:path w="8018780" h="1865629">
                  <a:moveTo>
                    <a:pt x="5371842" y="310895"/>
                  </a:moveTo>
                  <a:lnTo>
                    <a:pt x="5853426" y="310895"/>
                  </a:lnTo>
                </a:path>
                <a:path w="8018780" h="1865629">
                  <a:moveTo>
                    <a:pt x="0" y="0"/>
                  </a:moveTo>
                  <a:lnTo>
                    <a:pt x="5051802" y="0"/>
                  </a:lnTo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1303277" y="847089"/>
              <a:ext cx="8018780" cy="0"/>
            </a:xfrm>
            <a:custGeom>
              <a:avLst/>
              <a:gdLst/>
              <a:ahLst/>
              <a:cxnLst/>
              <a:rect l="l" t="t" r="r" b="b"/>
              <a:pathLst>
                <a:path w="8018780">
                  <a:moveTo>
                    <a:pt x="0" y="0"/>
                  </a:moveTo>
                  <a:lnTo>
                    <a:pt x="8018526" y="0"/>
                  </a:lnTo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1543812" y="1234452"/>
              <a:ext cx="7538084" cy="2411730"/>
            </a:xfrm>
            <a:custGeom>
              <a:avLst/>
              <a:gdLst/>
              <a:ahLst/>
              <a:cxnLst/>
              <a:rect l="l" t="t" r="r" b="b"/>
              <a:pathLst>
                <a:path w="7538084" h="2411729">
                  <a:moveTo>
                    <a:pt x="320040" y="1577327"/>
                  </a:moveTo>
                  <a:lnTo>
                    <a:pt x="0" y="1577327"/>
                  </a:lnTo>
                  <a:lnTo>
                    <a:pt x="0" y="2411336"/>
                  </a:lnTo>
                  <a:lnTo>
                    <a:pt x="320040" y="2411336"/>
                  </a:lnTo>
                  <a:lnTo>
                    <a:pt x="320040" y="1577327"/>
                  </a:lnTo>
                  <a:close/>
                </a:path>
                <a:path w="7538084" h="2411729">
                  <a:moveTo>
                    <a:pt x="1123188" y="1651990"/>
                  </a:moveTo>
                  <a:lnTo>
                    <a:pt x="801624" y="1651990"/>
                  </a:lnTo>
                  <a:lnTo>
                    <a:pt x="801624" y="2411336"/>
                  </a:lnTo>
                  <a:lnTo>
                    <a:pt x="1123188" y="2411336"/>
                  </a:lnTo>
                  <a:lnTo>
                    <a:pt x="1123188" y="1651990"/>
                  </a:lnTo>
                  <a:close/>
                </a:path>
                <a:path w="7538084" h="2411729">
                  <a:moveTo>
                    <a:pt x="1924824" y="1651990"/>
                  </a:moveTo>
                  <a:lnTo>
                    <a:pt x="1603248" y="1651990"/>
                  </a:lnTo>
                  <a:lnTo>
                    <a:pt x="1603248" y="2411336"/>
                  </a:lnTo>
                  <a:lnTo>
                    <a:pt x="1924824" y="2411336"/>
                  </a:lnTo>
                  <a:lnTo>
                    <a:pt x="1924824" y="1651990"/>
                  </a:lnTo>
                  <a:close/>
                </a:path>
                <a:path w="7538084" h="2411729">
                  <a:moveTo>
                    <a:pt x="2726436" y="1495031"/>
                  </a:moveTo>
                  <a:lnTo>
                    <a:pt x="2404872" y="1495031"/>
                  </a:lnTo>
                  <a:lnTo>
                    <a:pt x="2404872" y="2411336"/>
                  </a:lnTo>
                  <a:lnTo>
                    <a:pt x="2726436" y="2411336"/>
                  </a:lnTo>
                  <a:lnTo>
                    <a:pt x="2726436" y="1495031"/>
                  </a:lnTo>
                  <a:close/>
                </a:path>
                <a:path w="7538084" h="2411729">
                  <a:moveTo>
                    <a:pt x="3528060" y="1170419"/>
                  </a:moveTo>
                  <a:lnTo>
                    <a:pt x="3208020" y="1170419"/>
                  </a:lnTo>
                  <a:lnTo>
                    <a:pt x="3208020" y="2411336"/>
                  </a:lnTo>
                  <a:lnTo>
                    <a:pt x="3528060" y="2411336"/>
                  </a:lnTo>
                  <a:lnTo>
                    <a:pt x="3528060" y="1170419"/>
                  </a:lnTo>
                  <a:close/>
                </a:path>
                <a:path w="7538084" h="2411729">
                  <a:moveTo>
                    <a:pt x="4329671" y="537959"/>
                  </a:moveTo>
                  <a:lnTo>
                    <a:pt x="4009644" y="537959"/>
                  </a:lnTo>
                  <a:lnTo>
                    <a:pt x="4009644" y="2411336"/>
                  </a:lnTo>
                  <a:lnTo>
                    <a:pt x="4329671" y="2411336"/>
                  </a:lnTo>
                  <a:lnTo>
                    <a:pt x="4329671" y="537959"/>
                  </a:lnTo>
                  <a:close/>
                </a:path>
                <a:path w="7538084" h="2411729">
                  <a:moveTo>
                    <a:pt x="5131308" y="0"/>
                  </a:moveTo>
                  <a:lnTo>
                    <a:pt x="4811268" y="0"/>
                  </a:lnTo>
                  <a:lnTo>
                    <a:pt x="4811268" y="2411336"/>
                  </a:lnTo>
                  <a:lnTo>
                    <a:pt x="5131308" y="2411336"/>
                  </a:lnTo>
                  <a:lnTo>
                    <a:pt x="5131308" y="0"/>
                  </a:lnTo>
                  <a:close/>
                </a:path>
                <a:path w="7538084" h="2411729">
                  <a:moveTo>
                    <a:pt x="5934468" y="288023"/>
                  </a:moveTo>
                  <a:lnTo>
                    <a:pt x="5612892" y="288023"/>
                  </a:lnTo>
                  <a:lnTo>
                    <a:pt x="5612892" y="2411336"/>
                  </a:lnTo>
                  <a:lnTo>
                    <a:pt x="5934468" y="2411336"/>
                  </a:lnTo>
                  <a:lnTo>
                    <a:pt x="5934468" y="288023"/>
                  </a:lnTo>
                  <a:close/>
                </a:path>
                <a:path w="7538084" h="2411729">
                  <a:moveTo>
                    <a:pt x="6736080" y="1446250"/>
                  </a:moveTo>
                  <a:lnTo>
                    <a:pt x="6414516" y="1446250"/>
                  </a:lnTo>
                  <a:lnTo>
                    <a:pt x="6414516" y="2411336"/>
                  </a:lnTo>
                  <a:lnTo>
                    <a:pt x="6736080" y="2411336"/>
                  </a:lnTo>
                  <a:lnTo>
                    <a:pt x="6736080" y="1446250"/>
                  </a:lnTo>
                  <a:close/>
                </a:path>
                <a:path w="7538084" h="2411729">
                  <a:moveTo>
                    <a:pt x="7537704" y="1648955"/>
                  </a:moveTo>
                  <a:lnTo>
                    <a:pt x="7216140" y="1648955"/>
                  </a:lnTo>
                  <a:lnTo>
                    <a:pt x="7216140" y="2411336"/>
                  </a:lnTo>
                  <a:lnTo>
                    <a:pt x="7537704" y="2411336"/>
                  </a:lnTo>
                  <a:lnTo>
                    <a:pt x="7537704" y="1648955"/>
                  </a:lnTo>
                  <a:close/>
                </a:path>
              </a:pathLst>
            </a:custGeom>
            <a:solidFill>
              <a:srgbClr val="145F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1303277" y="3645790"/>
              <a:ext cx="8018780" cy="0"/>
            </a:xfrm>
            <a:custGeom>
              <a:avLst/>
              <a:gdLst/>
              <a:ahLst/>
              <a:cxnLst/>
              <a:rect l="l" t="t" r="r" b="b"/>
              <a:pathLst>
                <a:path w="8018780">
                  <a:moveTo>
                    <a:pt x="0" y="0"/>
                  </a:moveTo>
                  <a:lnTo>
                    <a:pt x="8018526" y="0"/>
                  </a:lnTo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7" name="object 77"/>
          <p:cNvSpPr txBox="1"/>
          <p:nvPr/>
        </p:nvSpPr>
        <p:spPr>
          <a:xfrm>
            <a:off x="1543517" y="2603391"/>
            <a:ext cx="36512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b="1" spc="-10" dirty="0">
                <a:solidFill>
                  <a:srgbClr val="FF0000"/>
                </a:solidFill>
                <a:latin typeface="Arial"/>
                <a:cs typeface="Arial"/>
              </a:rPr>
              <a:t>$5,361</a:t>
            </a:r>
            <a:endParaRPr sz="900">
              <a:latin typeface="Arial"/>
              <a:cs typeface="Arial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2345331" y="2677229"/>
            <a:ext cx="36512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b="1" spc="-10" dirty="0">
                <a:solidFill>
                  <a:srgbClr val="FF0000"/>
                </a:solidFill>
                <a:latin typeface="Arial"/>
                <a:cs typeface="Arial"/>
              </a:rPr>
              <a:t>$4,886</a:t>
            </a:r>
            <a:endParaRPr sz="900">
              <a:latin typeface="Arial"/>
              <a:cs typeface="Arial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3147146" y="2677572"/>
            <a:ext cx="36512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b="1" spc="-10" dirty="0">
                <a:solidFill>
                  <a:srgbClr val="FF0000"/>
                </a:solidFill>
                <a:latin typeface="Arial"/>
                <a:cs typeface="Arial"/>
              </a:rPr>
              <a:t>$4,884</a:t>
            </a:r>
            <a:endParaRPr sz="900">
              <a:latin typeface="Arial"/>
              <a:cs typeface="Arial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3948960" y="2520181"/>
            <a:ext cx="36512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b="1" spc="-10" dirty="0">
                <a:solidFill>
                  <a:srgbClr val="FF0000"/>
                </a:solidFill>
                <a:latin typeface="Arial"/>
                <a:cs typeface="Arial"/>
              </a:rPr>
              <a:t>$5,896</a:t>
            </a:r>
            <a:endParaRPr sz="900">
              <a:latin typeface="Arial"/>
              <a:cs typeface="Arial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4750775" y="2195683"/>
            <a:ext cx="36512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b="1" spc="-10" dirty="0">
                <a:solidFill>
                  <a:srgbClr val="FF0000"/>
                </a:solidFill>
                <a:latin typeface="Arial"/>
                <a:cs typeface="Arial"/>
              </a:rPr>
              <a:t>$7,983</a:t>
            </a:r>
            <a:endParaRPr sz="900">
              <a:latin typeface="Arial"/>
              <a:cs typeface="Arial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5520585" y="1562919"/>
            <a:ext cx="429259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b="1" spc="-10" dirty="0">
                <a:solidFill>
                  <a:srgbClr val="FF0000"/>
                </a:solidFill>
                <a:latin typeface="Arial"/>
                <a:cs typeface="Arial"/>
              </a:rPr>
              <a:t>$12,053</a:t>
            </a:r>
            <a:endParaRPr sz="900">
              <a:latin typeface="Arial"/>
              <a:cs typeface="Arial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1303277" y="1025594"/>
            <a:ext cx="803148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  <a:tabLst>
                <a:tab pos="5019040" algn="l"/>
                <a:tab pos="8018145" algn="l"/>
              </a:tabLst>
            </a:pPr>
            <a:r>
              <a:rPr sz="900" b="1" u="sng" dirty="0">
                <a:solidFill>
                  <a:srgbClr val="FF0000"/>
                </a:solidFill>
                <a:uFill>
                  <a:solidFill>
                    <a:srgbClr val="D9D9D9"/>
                  </a:solidFill>
                </a:uFill>
                <a:latin typeface="Arial"/>
                <a:cs typeface="Arial"/>
              </a:rPr>
              <a:t>	</a:t>
            </a:r>
            <a:r>
              <a:rPr sz="900" b="1" u="sng" spc="-10" dirty="0">
                <a:solidFill>
                  <a:srgbClr val="FF0000"/>
                </a:solidFill>
                <a:uFill>
                  <a:solidFill>
                    <a:srgbClr val="D9D9D9"/>
                  </a:solidFill>
                </a:uFill>
                <a:latin typeface="Arial"/>
                <a:cs typeface="Arial"/>
              </a:rPr>
              <a:t>$15,509</a:t>
            </a:r>
            <a:r>
              <a:rPr sz="900" b="1" u="sng" dirty="0">
                <a:solidFill>
                  <a:srgbClr val="FF0000"/>
                </a:solidFill>
                <a:uFill>
                  <a:solidFill>
                    <a:srgbClr val="D9D9D9"/>
                  </a:solidFill>
                </a:uFill>
                <a:latin typeface="Arial"/>
                <a:cs typeface="Arial"/>
              </a:rPr>
              <a:t>	</a:t>
            </a:r>
            <a:endParaRPr sz="900">
              <a:latin typeface="Arial"/>
              <a:cs typeface="Arial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6675119" y="1313402"/>
            <a:ext cx="265938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  <a:tabLst>
                <a:tab pos="448945" algn="l"/>
                <a:tab pos="2646045" algn="l"/>
              </a:tabLst>
            </a:pPr>
            <a:r>
              <a:rPr sz="900" b="1" u="sng" dirty="0">
                <a:solidFill>
                  <a:srgbClr val="FF0000"/>
                </a:solidFill>
                <a:uFill>
                  <a:solidFill>
                    <a:srgbClr val="D9D9D9"/>
                  </a:solidFill>
                </a:uFill>
                <a:latin typeface="Arial"/>
                <a:cs typeface="Arial"/>
              </a:rPr>
              <a:t>	</a:t>
            </a:r>
            <a:r>
              <a:rPr sz="900" b="1" u="sng" spc="-10" dirty="0">
                <a:solidFill>
                  <a:srgbClr val="FF0000"/>
                </a:solidFill>
                <a:uFill>
                  <a:solidFill>
                    <a:srgbClr val="D9D9D9"/>
                  </a:solidFill>
                </a:uFill>
                <a:latin typeface="Arial"/>
                <a:cs typeface="Arial"/>
              </a:rPr>
              <a:t>$13,658</a:t>
            </a:r>
            <a:r>
              <a:rPr sz="900" b="1" u="sng" dirty="0">
                <a:solidFill>
                  <a:srgbClr val="FF0000"/>
                </a:solidFill>
                <a:uFill>
                  <a:solidFill>
                    <a:srgbClr val="D9D9D9"/>
                  </a:solidFill>
                </a:uFill>
                <a:latin typeface="Arial"/>
                <a:cs typeface="Arial"/>
              </a:rPr>
              <a:t>	</a:t>
            </a:r>
            <a:endParaRPr sz="900">
              <a:latin typeface="Arial"/>
              <a:cs typeface="Arial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7958147" y="2472061"/>
            <a:ext cx="36512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b="1" spc="-10" dirty="0">
                <a:solidFill>
                  <a:srgbClr val="FF0000"/>
                </a:solidFill>
                <a:latin typeface="Arial"/>
                <a:cs typeface="Arial"/>
              </a:rPr>
              <a:t>$6,206</a:t>
            </a:r>
            <a:endParaRPr sz="900">
              <a:latin typeface="Arial"/>
              <a:cs typeface="Arial"/>
            </a:endParaRPr>
          </a:p>
        </p:txBody>
      </p:sp>
      <p:sp>
        <p:nvSpPr>
          <p:cNvPr id="86" name="object 86"/>
          <p:cNvSpPr txBox="1"/>
          <p:nvPr/>
        </p:nvSpPr>
        <p:spPr>
          <a:xfrm>
            <a:off x="8759962" y="2674601"/>
            <a:ext cx="36512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b="1" spc="-10" dirty="0">
                <a:solidFill>
                  <a:srgbClr val="FF0000"/>
                </a:solidFill>
                <a:latin typeface="Arial"/>
                <a:cs typeface="Arial"/>
              </a:rPr>
              <a:t>$4,903</a:t>
            </a:r>
            <a:endParaRPr sz="900">
              <a:latin typeface="Arial"/>
              <a:cs typeface="Arial"/>
            </a:endParaRPr>
          </a:p>
        </p:txBody>
      </p:sp>
      <p:sp>
        <p:nvSpPr>
          <p:cNvPr id="87" name="object 87"/>
          <p:cNvSpPr txBox="1"/>
          <p:nvPr/>
        </p:nvSpPr>
        <p:spPr>
          <a:xfrm>
            <a:off x="823655" y="2933262"/>
            <a:ext cx="363220" cy="7848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spc="-10" dirty="0">
                <a:solidFill>
                  <a:srgbClr val="585858"/>
                </a:solidFill>
                <a:latin typeface="Arial"/>
                <a:cs typeface="Arial"/>
              </a:rPr>
              <a:t>$4,000</a:t>
            </a: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30"/>
              </a:spcBef>
            </a:pP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r>
              <a:rPr sz="900" spc="-10" dirty="0">
                <a:solidFill>
                  <a:srgbClr val="585858"/>
                </a:solidFill>
                <a:latin typeface="Arial"/>
                <a:cs typeface="Arial"/>
              </a:rPr>
              <a:t>$2,000</a:t>
            </a: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35"/>
              </a:spcBef>
            </a:pPr>
            <a:endParaRPr sz="900">
              <a:latin typeface="Arial"/>
              <a:cs typeface="Arial"/>
            </a:endParaRPr>
          </a:p>
          <a:p>
            <a:pPr marL="184150">
              <a:lnSpc>
                <a:spcPct val="100000"/>
              </a:lnSpc>
            </a:pPr>
            <a:r>
              <a:rPr sz="900" spc="-25" dirty="0">
                <a:solidFill>
                  <a:srgbClr val="585858"/>
                </a:solidFill>
                <a:latin typeface="Arial"/>
                <a:cs typeface="Arial"/>
              </a:rPr>
              <a:t>$-</a:t>
            </a:r>
            <a:endParaRPr sz="900">
              <a:latin typeface="Arial"/>
              <a:cs typeface="Arial"/>
            </a:endParaRPr>
          </a:p>
        </p:txBody>
      </p:sp>
      <p:sp>
        <p:nvSpPr>
          <p:cNvPr id="88" name="object 88"/>
          <p:cNvSpPr txBox="1"/>
          <p:nvPr/>
        </p:nvSpPr>
        <p:spPr>
          <a:xfrm>
            <a:off x="823655" y="2311241"/>
            <a:ext cx="363220" cy="4737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spc="-10" dirty="0">
                <a:solidFill>
                  <a:srgbClr val="585858"/>
                </a:solidFill>
                <a:latin typeface="Arial"/>
                <a:cs typeface="Arial"/>
              </a:rPr>
              <a:t>$8,000</a:t>
            </a: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30"/>
              </a:spcBef>
            </a:pP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r>
              <a:rPr sz="900" spc="-10" dirty="0">
                <a:solidFill>
                  <a:srgbClr val="585858"/>
                </a:solidFill>
                <a:latin typeface="Arial"/>
                <a:cs typeface="Arial"/>
              </a:rPr>
              <a:t>$6,000</a:t>
            </a:r>
            <a:endParaRPr sz="900">
              <a:latin typeface="Arial"/>
              <a:cs typeface="Arial"/>
            </a:endParaRPr>
          </a:p>
        </p:txBody>
      </p:sp>
      <p:sp>
        <p:nvSpPr>
          <p:cNvPr id="89" name="object 89"/>
          <p:cNvSpPr txBox="1"/>
          <p:nvPr/>
        </p:nvSpPr>
        <p:spPr>
          <a:xfrm>
            <a:off x="760105" y="1689220"/>
            <a:ext cx="425450" cy="4737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spc="-10" dirty="0">
                <a:solidFill>
                  <a:srgbClr val="585858"/>
                </a:solidFill>
                <a:latin typeface="Arial"/>
                <a:cs typeface="Arial"/>
              </a:rPr>
              <a:t>$12,000</a:t>
            </a: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30"/>
              </a:spcBef>
            </a:pP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r>
              <a:rPr sz="900" spc="-10" dirty="0">
                <a:solidFill>
                  <a:srgbClr val="585858"/>
                </a:solidFill>
                <a:latin typeface="Arial"/>
                <a:cs typeface="Arial"/>
              </a:rPr>
              <a:t>$10,000</a:t>
            </a:r>
            <a:endParaRPr sz="900">
              <a:latin typeface="Arial"/>
              <a:cs typeface="Arial"/>
            </a:endParaRPr>
          </a:p>
        </p:txBody>
      </p:sp>
      <p:sp>
        <p:nvSpPr>
          <p:cNvPr id="90" name="object 90"/>
          <p:cNvSpPr txBox="1"/>
          <p:nvPr/>
        </p:nvSpPr>
        <p:spPr>
          <a:xfrm>
            <a:off x="760105" y="1378210"/>
            <a:ext cx="42545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spc="-10" dirty="0">
                <a:solidFill>
                  <a:srgbClr val="585858"/>
                </a:solidFill>
                <a:latin typeface="Arial"/>
                <a:cs typeface="Arial"/>
              </a:rPr>
              <a:t>$14,000</a:t>
            </a:r>
            <a:endParaRPr sz="900">
              <a:latin typeface="Arial"/>
              <a:cs typeface="Arial"/>
            </a:endParaRPr>
          </a:p>
        </p:txBody>
      </p:sp>
      <p:sp>
        <p:nvSpPr>
          <p:cNvPr id="91" name="object 91"/>
          <p:cNvSpPr txBox="1"/>
          <p:nvPr/>
        </p:nvSpPr>
        <p:spPr>
          <a:xfrm>
            <a:off x="760105" y="1067199"/>
            <a:ext cx="42545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spc="-10" dirty="0">
                <a:solidFill>
                  <a:srgbClr val="585858"/>
                </a:solidFill>
                <a:latin typeface="Arial"/>
                <a:cs typeface="Arial"/>
              </a:rPr>
              <a:t>$16,000</a:t>
            </a:r>
            <a:endParaRPr sz="900">
              <a:latin typeface="Arial"/>
              <a:cs typeface="Arial"/>
            </a:endParaRPr>
          </a:p>
        </p:txBody>
      </p:sp>
      <p:sp>
        <p:nvSpPr>
          <p:cNvPr id="92" name="object 92"/>
          <p:cNvSpPr txBox="1"/>
          <p:nvPr/>
        </p:nvSpPr>
        <p:spPr>
          <a:xfrm>
            <a:off x="760105" y="756189"/>
            <a:ext cx="42545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spc="-10" dirty="0">
                <a:solidFill>
                  <a:srgbClr val="585858"/>
                </a:solidFill>
                <a:latin typeface="Arial"/>
                <a:cs typeface="Arial"/>
              </a:rPr>
              <a:t>$18,000</a:t>
            </a:r>
            <a:endParaRPr sz="900">
              <a:latin typeface="Arial"/>
              <a:cs typeface="Arial"/>
            </a:endParaRPr>
          </a:p>
        </p:txBody>
      </p:sp>
      <p:sp>
        <p:nvSpPr>
          <p:cNvPr id="93" name="object 93"/>
          <p:cNvSpPr txBox="1"/>
          <p:nvPr/>
        </p:nvSpPr>
        <p:spPr>
          <a:xfrm>
            <a:off x="1576778" y="3691070"/>
            <a:ext cx="26733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spc="-20" dirty="0">
                <a:solidFill>
                  <a:srgbClr val="585858"/>
                </a:solidFill>
                <a:latin typeface="Arial"/>
                <a:cs typeface="Arial"/>
              </a:rPr>
              <a:t>2017</a:t>
            </a:r>
            <a:endParaRPr sz="900">
              <a:latin typeface="Arial"/>
              <a:cs typeface="Arial"/>
            </a:endParaRPr>
          </a:p>
        </p:txBody>
      </p:sp>
      <p:sp>
        <p:nvSpPr>
          <p:cNvPr id="94" name="object 94"/>
          <p:cNvSpPr txBox="1"/>
          <p:nvPr/>
        </p:nvSpPr>
        <p:spPr>
          <a:xfrm>
            <a:off x="2378593" y="3691070"/>
            <a:ext cx="26733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spc="-20" dirty="0">
                <a:solidFill>
                  <a:srgbClr val="585858"/>
                </a:solidFill>
                <a:latin typeface="Arial"/>
                <a:cs typeface="Arial"/>
              </a:rPr>
              <a:t>2018</a:t>
            </a:r>
            <a:endParaRPr sz="900">
              <a:latin typeface="Arial"/>
              <a:cs typeface="Arial"/>
            </a:endParaRPr>
          </a:p>
        </p:txBody>
      </p:sp>
      <p:sp>
        <p:nvSpPr>
          <p:cNvPr id="95" name="object 95"/>
          <p:cNvSpPr txBox="1"/>
          <p:nvPr/>
        </p:nvSpPr>
        <p:spPr>
          <a:xfrm>
            <a:off x="3180407" y="3691070"/>
            <a:ext cx="26733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spc="-20" dirty="0">
                <a:solidFill>
                  <a:srgbClr val="585858"/>
                </a:solidFill>
                <a:latin typeface="Arial"/>
                <a:cs typeface="Arial"/>
              </a:rPr>
              <a:t>2019</a:t>
            </a:r>
            <a:endParaRPr sz="900">
              <a:latin typeface="Arial"/>
              <a:cs typeface="Arial"/>
            </a:endParaRPr>
          </a:p>
        </p:txBody>
      </p:sp>
      <p:sp>
        <p:nvSpPr>
          <p:cNvPr id="96" name="object 96"/>
          <p:cNvSpPr txBox="1"/>
          <p:nvPr/>
        </p:nvSpPr>
        <p:spPr>
          <a:xfrm>
            <a:off x="3982222" y="3691070"/>
            <a:ext cx="26733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spc="-20" dirty="0">
                <a:solidFill>
                  <a:srgbClr val="585858"/>
                </a:solidFill>
                <a:latin typeface="Arial"/>
                <a:cs typeface="Arial"/>
              </a:rPr>
              <a:t>2020</a:t>
            </a:r>
            <a:endParaRPr sz="900">
              <a:latin typeface="Arial"/>
              <a:cs typeface="Arial"/>
            </a:endParaRPr>
          </a:p>
        </p:txBody>
      </p:sp>
      <p:sp>
        <p:nvSpPr>
          <p:cNvPr id="97" name="object 97"/>
          <p:cNvSpPr txBox="1"/>
          <p:nvPr/>
        </p:nvSpPr>
        <p:spPr>
          <a:xfrm>
            <a:off x="4784036" y="3691070"/>
            <a:ext cx="26733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spc="-20" dirty="0">
                <a:solidFill>
                  <a:srgbClr val="585858"/>
                </a:solidFill>
                <a:latin typeface="Arial"/>
                <a:cs typeface="Arial"/>
              </a:rPr>
              <a:t>2021</a:t>
            </a:r>
            <a:endParaRPr sz="900">
              <a:latin typeface="Arial"/>
              <a:cs typeface="Arial"/>
            </a:endParaRPr>
          </a:p>
        </p:txBody>
      </p:sp>
      <p:sp>
        <p:nvSpPr>
          <p:cNvPr id="98" name="object 98"/>
          <p:cNvSpPr txBox="1"/>
          <p:nvPr/>
        </p:nvSpPr>
        <p:spPr>
          <a:xfrm>
            <a:off x="5585851" y="3691070"/>
            <a:ext cx="26733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spc="-20" dirty="0">
                <a:solidFill>
                  <a:srgbClr val="585858"/>
                </a:solidFill>
                <a:latin typeface="Arial"/>
                <a:cs typeface="Arial"/>
              </a:rPr>
              <a:t>2022</a:t>
            </a:r>
            <a:endParaRPr sz="900">
              <a:latin typeface="Arial"/>
              <a:cs typeface="Arial"/>
            </a:endParaRPr>
          </a:p>
        </p:txBody>
      </p:sp>
      <p:sp>
        <p:nvSpPr>
          <p:cNvPr id="99" name="object 99"/>
          <p:cNvSpPr txBox="1"/>
          <p:nvPr/>
        </p:nvSpPr>
        <p:spPr>
          <a:xfrm>
            <a:off x="6387665" y="3691070"/>
            <a:ext cx="26733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spc="-20" dirty="0">
                <a:solidFill>
                  <a:srgbClr val="585858"/>
                </a:solidFill>
                <a:latin typeface="Arial"/>
                <a:cs typeface="Arial"/>
              </a:rPr>
              <a:t>2023</a:t>
            </a:r>
            <a:endParaRPr sz="900">
              <a:latin typeface="Arial"/>
              <a:cs typeface="Arial"/>
            </a:endParaRPr>
          </a:p>
        </p:txBody>
      </p:sp>
      <p:sp>
        <p:nvSpPr>
          <p:cNvPr id="100" name="object 100"/>
          <p:cNvSpPr txBox="1"/>
          <p:nvPr/>
        </p:nvSpPr>
        <p:spPr>
          <a:xfrm>
            <a:off x="7189480" y="3691070"/>
            <a:ext cx="26733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spc="-20" dirty="0">
                <a:solidFill>
                  <a:srgbClr val="585858"/>
                </a:solidFill>
                <a:latin typeface="Arial"/>
                <a:cs typeface="Arial"/>
              </a:rPr>
              <a:t>2024</a:t>
            </a:r>
            <a:endParaRPr sz="900">
              <a:latin typeface="Arial"/>
              <a:cs typeface="Arial"/>
            </a:endParaRPr>
          </a:p>
        </p:txBody>
      </p:sp>
      <p:sp>
        <p:nvSpPr>
          <p:cNvPr id="101" name="object 101"/>
          <p:cNvSpPr txBox="1"/>
          <p:nvPr/>
        </p:nvSpPr>
        <p:spPr>
          <a:xfrm>
            <a:off x="7991294" y="3691070"/>
            <a:ext cx="26733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spc="-20" dirty="0">
                <a:solidFill>
                  <a:srgbClr val="585858"/>
                </a:solidFill>
                <a:latin typeface="Arial"/>
                <a:cs typeface="Arial"/>
              </a:rPr>
              <a:t>2025</a:t>
            </a:r>
            <a:endParaRPr sz="900">
              <a:latin typeface="Arial"/>
              <a:cs typeface="Arial"/>
            </a:endParaRPr>
          </a:p>
        </p:txBody>
      </p:sp>
      <p:sp>
        <p:nvSpPr>
          <p:cNvPr id="102" name="object 102"/>
          <p:cNvSpPr txBox="1"/>
          <p:nvPr/>
        </p:nvSpPr>
        <p:spPr>
          <a:xfrm>
            <a:off x="8523132" y="3691070"/>
            <a:ext cx="80645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solidFill>
                  <a:srgbClr val="585858"/>
                </a:solidFill>
                <a:latin typeface="Arial"/>
                <a:cs typeface="Arial"/>
              </a:rPr>
              <a:t>2026</a:t>
            </a:r>
            <a:r>
              <a:rPr sz="900" spc="-5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900" spc="-10" dirty="0">
                <a:solidFill>
                  <a:srgbClr val="585858"/>
                </a:solidFill>
                <a:latin typeface="Arial"/>
                <a:cs typeface="Arial"/>
              </a:rPr>
              <a:t>Projection</a:t>
            </a:r>
            <a:endParaRPr sz="900">
              <a:latin typeface="Arial"/>
              <a:cs typeface="Arial"/>
            </a:endParaRPr>
          </a:p>
        </p:txBody>
      </p:sp>
      <p:sp>
        <p:nvSpPr>
          <p:cNvPr id="103" name="object 103"/>
          <p:cNvSpPr txBox="1"/>
          <p:nvPr/>
        </p:nvSpPr>
        <p:spPr>
          <a:xfrm>
            <a:off x="3214434" y="458979"/>
            <a:ext cx="3691254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585858"/>
                </a:solidFill>
                <a:latin typeface="Arial"/>
                <a:cs typeface="Arial"/>
              </a:rPr>
              <a:t>Probable</a:t>
            </a:r>
            <a:r>
              <a:rPr sz="1400" spc="-45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585858"/>
                </a:solidFill>
                <a:latin typeface="Arial"/>
                <a:cs typeface="Arial"/>
              </a:rPr>
              <a:t>Maximum</a:t>
            </a:r>
            <a:r>
              <a:rPr sz="1400" spc="-15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585858"/>
                </a:solidFill>
                <a:latin typeface="Arial"/>
                <a:cs typeface="Arial"/>
              </a:rPr>
              <a:t>Loss</a:t>
            </a:r>
            <a:r>
              <a:rPr sz="1400" spc="-35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585858"/>
                </a:solidFill>
                <a:latin typeface="Arial"/>
                <a:cs typeface="Arial"/>
              </a:rPr>
              <a:t>(PML)</a:t>
            </a:r>
            <a:r>
              <a:rPr sz="1400" spc="-30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585858"/>
                </a:solidFill>
                <a:latin typeface="Arial"/>
                <a:cs typeface="Arial"/>
              </a:rPr>
              <a:t>(in</a:t>
            </a:r>
            <a:r>
              <a:rPr sz="1400" spc="-30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1400" spc="-10" dirty="0">
                <a:solidFill>
                  <a:srgbClr val="585858"/>
                </a:solidFill>
                <a:latin typeface="Arial"/>
                <a:cs typeface="Arial"/>
              </a:rPr>
              <a:t>$000,000s)</a:t>
            </a:r>
            <a:endParaRPr sz="1400">
              <a:latin typeface="Arial"/>
              <a:cs typeface="Arial"/>
            </a:endParaRPr>
          </a:p>
        </p:txBody>
      </p:sp>
      <p:sp>
        <p:nvSpPr>
          <p:cNvPr id="104" name="object 104"/>
          <p:cNvSpPr/>
          <p:nvPr/>
        </p:nvSpPr>
        <p:spPr>
          <a:xfrm>
            <a:off x="645794" y="388620"/>
            <a:ext cx="8815705" cy="3536315"/>
          </a:xfrm>
          <a:custGeom>
            <a:avLst/>
            <a:gdLst/>
            <a:ahLst/>
            <a:cxnLst/>
            <a:rect l="l" t="t" r="r" b="b"/>
            <a:pathLst>
              <a:path w="8815705" h="3536315">
                <a:moveTo>
                  <a:pt x="0" y="0"/>
                </a:moveTo>
                <a:lnTo>
                  <a:pt x="8815705" y="0"/>
                </a:lnTo>
                <a:lnTo>
                  <a:pt x="8815705" y="3536315"/>
                </a:lnTo>
                <a:lnTo>
                  <a:pt x="0" y="3536315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88370" y="4301804"/>
            <a:ext cx="7876540" cy="0"/>
          </a:xfrm>
          <a:custGeom>
            <a:avLst/>
            <a:gdLst/>
            <a:ahLst/>
            <a:cxnLst/>
            <a:rect l="l" t="t" r="r" b="b"/>
            <a:pathLst>
              <a:path w="7876540">
                <a:moveTo>
                  <a:pt x="0" y="0"/>
                </a:moveTo>
                <a:lnTo>
                  <a:pt x="7876285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388370" y="3889245"/>
            <a:ext cx="7876540" cy="0"/>
          </a:xfrm>
          <a:custGeom>
            <a:avLst/>
            <a:gdLst/>
            <a:ahLst/>
            <a:cxnLst/>
            <a:rect l="l" t="t" r="r" b="b"/>
            <a:pathLst>
              <a:path w="7876540">
                <a:moveTo>
                  <a:pt x="0" y="0"/>
                </a:moveTo>
                <a:lnTo>
                  <a:pt x="7876285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388370" y="3476241"/>
            <a:ext cx="4208780" cy="0"/>
          </a:xfrm>
          <a:custGeom>
            <a:avLst/>
            <a:gdLst/>
            <a:ahLst/>
            <a:cxnLst/>
            <a:rect l="l" t="t" r="r" b="b"/>
            <a:pathLst>
              <a:path w="4208780">
                <a:moveTo>
                  <a:pt x="0" y="0"/>
                </a:moveTo>
                <a:lnTo>
                  <a:pt x="4208506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843778" y="3476241"/>
            <a:ext cx="3421379" cy="0"/>
          </a:xfrm>
          <a:custGeom>
            <a:avLst/>
            <a:gdLst/>
            <a:ahLst/>
            <a:cxnLst/>
            <a:rect l="l" t="t" r="r" b="b"/>
            <a:pathLst>
              <a:path w="3421379">
                <a:moveTo>
                  <a:pt x="0" y="0"/>
                </a:moveTo>
                <a:lnTo>
                  <a:pt x="3420878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388370" y="3063237"/>
            <a:ext cx="4208780" cy="0"/>
          </a:xfrm>
          <a:custGeom>
            <a:avLst/>
            <a:gdLst/>
            <a:ahLst/>
            <a:cxnLst/>
            <a:rect l="l" t="t" r="r" b="b"/>
            <a:pathLst>
              <a:path w="4208780">
                <a:moveTo>
                  <a:pt x="0" y="0"/>
                </a:moveTo>
                <a:lnTo>
                  <a:pt x="4208506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843778" y="3063237"/>
            <a:ext cx="3421379" cy="0"/>
          </a:xfrm>
          <a:custGeom>
            <a:avLst/>
            <a:gdLst/>
            <a:ahLst/>
            <a:cxnLst/>
            <a:rect l="l" t="t" r="r" b="b"/>
            <a:pathLst>
              <a:path w="3421379">
                <a:moveTo>
                  <a:pt x="0" y="0"/>
                </a:moveTo>
                <a:lnTo>
                  <a:pt x="3420878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388370" y="2650233"/>
            <a:ext cx="270510" cy="0"/>
          </a:xfrm>
          <a:custGeom>
            <a:avLst/>
            <a:gdLst/>
            <a:ahLst/>
            <a:cxnLst/>
            <a:rect l="l" t="t" r="r" b="b"/>
            <a:pathLst>
              <a:path w="270510">
                <a:moveTo>
                  <a:pt x="0" y="0"/>
                </a:moveTo>
                <a:lnTo>
                  <a:pt x="270363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905635" y="2650233"/>
            <a:ext cx="3691254" cy="0"/>
          </a:xfrm>
          <a:custGeom>
            <a:avLst/>
            <a:gdLst/>
            <a:ahLst/>
            <a:cxnLst/>
            <a:rect l="l" t="t" r="r" b="b"/>
            <a:pathLst>
              <a:path w="3691254">
                <a:moveTo>
                  <a:pt x="0" y="0"/>
                </a:moveTo>
                <a:lnTo>
                  <a:pt x="3691242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843778" y="2650233"/>
            <a:ext cx="1328420" cy="0"/>
          </a:xfrm>
          <a:custGeom>
            <a:avLst/>
            <a:gdLst/>
            <a:ahLst/>
            <a:cxnLst/>
            <a:rect l="l" t="t" r="r" b="b"/>
            <a:pathLst>
              <a:path w="1328420">
                <a:moveTo>
                  <a:pt x="0" y="0"/>
                </a:moveTo>
                <a:lnTo>
                  <a:pt x="1328343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419022" y="2650233"/>
            <a:ext cx="1845945" cy="0"/>
          </a:xfrm>
          <a:custGeom>
            <a:avLst/>
            <a:gdLst/>
            <a:ahLst/>
            <a:cxnLst/>
            <a:rect l="l" t="t" r="r" b="b"/>
            <a:pathLst>
              <a:path w="1845945">
                <a:moveTo>
                  <a:pt x="0" y="0"/>
                </a:moveTo>
                <a:lnTo>
                  <a:pt x="1845633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388370" y="2238753"/>
            <a:ext cx="270510" cy="0"/>
          </a:xfrm>
          <a:custGeom>
            <a:avLst/>
            <a:gdLst/>
            <a:ahLst/>
            <a:cxnLst/>
            <a:rect l="l" t="t" r="r" b="b"/>
            <a:pathLst>
              <a:path w="270510">
                <a:moveTo>
                  <a:pt x="0" y="0"/>
                </a:moveTo>
                <a:lnTo>
                  <a:pt x="270363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905635" y="2238753"/>
            <a:ext cx="3691254" cy="0"/>
          </a:xfrm>
          <a:custGeom>
            <a:avLst/>
            <a:gdLst/>
            <a:ahLst/>
            <a:cxnLst/>
            <a:rect l="l" t="t" r="r" b="b"/>
            <a:pathLst>
              <a:path w="3691254">
                <a:moveTo>
                  <a:pt x="0" y="0"/>
                </a:moveTo>
                <a:lnTo>
                  <a:pt x="3691242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843778" y="2238753"/>
            <a:ext cx="1328420" cy="0"/>
          </a:xfrm>
          <a:custGeom>
            <a:avLst/>
            <a:gdLst/>
            <a:ahLst/>
            <a:cxnLst/>
            <a:rect l="l" t="t" r="r" b="b"/>
            <a:pathLst>
              <a:path w="1328420">
                <a:moveTo>
                  <a:pt x="0" y="0"/>
                </a:moveTo>
                <a:lnTo>
                  <a:pt x="1328343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419022" y="2238753"/>
            <a:ext cx="1845945" cy="0"/>
          </a:xfrm>
          <a:custGeom>
            <a:avLst/>
            <a:gdLst/>
            <a:ahLst/>
            <a:cxnLst/>
            <a:rect l="l" t="t" r="r" b="b"/>
            <a:pathLst>
              <a:path w="1845945">
                <a:moveTo>
                  <a:pt x="0" y="0"/>
                </a:moveTo>
                <a:lnTo>
                  <a:pt x="1845633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388370" y="1412745"/>
            <a:ext cx="6571615" cy="0"/>
          </a:xfrm>
          <a:custGeom>
            <a:avLst/>
            <a:gdLst/>
            <a:ahLst/>
            <a:cxnLst/>
            <a:rect l="l" t="t" r="r" b="b"/>
            <a:pathLst>
              <a:path w="6571615">
                <a:moveTo>
                  <a:pt x="0" y="0"/>
                </a:moveTo>
                <a:lnTo>
                  <a:pt x="6571380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8206651" y="1412745"/>
            <a:ext cx="1058545" cy="0"/>
          </a:xfrm>
          <a:custGeom>
            <a:avLst/>
            <a:gdLst/>
            <a:ahLst/>
            <a:cxnLst/>
            <a:rect l="l" t="t" r="r" b="b"/>
            <a:pathLst>
              <a:path w="1058545">
                <a:moveTo>
                  <a:pt x="0" y="0"/>
                </a:moveTo>
                <a:lnTo>
                  <a:pt x="1058005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388370" y="1000122"/>
            <a:ext cx="7876540" cy="0"/>
          </a:xfrm>
          <a:custGeom>
            <a:avLst/>
            <a:gdLst/>
            <a:ahLst/>
            <a:cxnLst/>
            <a:rect l="l" t="t" r="r" b="b"/>
            <a:pathLst>
              <a:path w="7876540">
                <a:moveTo>
                  <a:pt x="0" y="0"/>
                </a:moveTo>
                <a:lnTo>
                  <a:pt x="7876285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658734" y="1825548"/>
            <a:ext cx="247015" cy="962025"/>
          </a:xfrm>
          <a:custGeom>
            <a:avLst/>
            <a:gdLst/>
            <a:ahLst/>
            <a:cxnLst/>
            <a:rect l="l" t="t" r="r" b="b"/>
            <a:pathLst>
              <a:path w="247014" h="962025">
                <a:moveTo>
                  <a:pt x="246900" y="0"/>
                </a:moveTo>
                <a:lnTo>
                  <a:pt x="0" y="0"/>
                </a:lnTo>
                <a:lnTo>
                  <a:pt x="0" y="961580"/>
                </a:lnTo>
                <a:lnTo>
                  <a:pt x="246900" y="961580"/>
                </a:lnTo>
                <a:lnTo>
                  <a:pt x="24690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446362" y="1825548"/>
            <a:ext cx="247015" cy="231775"/>
          </a:xfrm>
          <a:custGeom>
            <a:avLst/>
            <a:gdLst/>
            <a:ahLst/>
            <a:cxnLst/>
            <a:rect l="l" t="t" r="r" b="b"/>
            <a:pathLst>
              <a:path w="247014" h="231775">
                <a:moveTo>
                  <a:pt x="246900" y="0"/>
                </a:moveTo>
                <a:lnTo>
                  <a:pt x="0" y="0"/>
                </a:lnTo>
                <a:lnTo>
                  <a:pt x="0" y="231698"/>
                </a:lnTo>
                <a:lnTo>
                  <a:pt x="246900" y="231698"/>
                </a:lnTo>
                <a:lnTo>
                  <a:pt x="24690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3233991" y="1825548"/>
            <a:ext cx="247015" cy="80645"/>
          </a:xfrm>
          <a:custGeom>
            <a:avLst/>
            <a:gdLst/>
            <a:ahLst/>
            <a:cxnLst/>
            <a:rect l="l" t="t" r="r" b="b"/>
            <a:pathLst>
              <a:path w="247014" h="80644">
                <a:moveTo>
                  <a:pt x="246900" y="0"/>
                </a:moveTo>
                <a:lnTo>
                  <a:pt x="0" y="0"/>
                </a:lnTo>
                <a:lnTo>
                  <a:pt x="0" y="80111"/>
                </a:lnTo>
                <a:lnTo>
                  <a:pt x="246900" y="80111"/>
                </a:lnTo>
                <a:lnTo>
                  <a:pt x="24690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021620" y="1825548"/>
            <a:ext cx="247015" cy="81280"/>
          </a:xfrm>
          <a:custGeom>
            <a:avLst/>
            <a:gdLst/>
            <a:ahLst/>
            <a:cxnLst/>
            <a:rect l="l" t="t" r="r" b="b"/>
            <a:pathLst>
              <a:path w="247014" h="81280">
                <a:moveTo>
                  <a:pt x="246900" y="0"/>
                </a:moveTo>
                <a:lnTo>
                  <a:pt x="0" y="0"/>
                </a:lnTo>
                <a:lnTo>
                  <a:pt x="0" y="81165"/>
                </a:lnTo>
                <a:lnTo>
                  <a:pt x="246900" y="81165"/>
                </a:lnTo>
                <a:lnTo>
                  <a:pt x="24690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809248" y="1825548"/>
            <a:ext cx="247015" cy="137795"/>
          </a:xfrm>
          <a:custGeom>
            <a:avLst/>
            <a:gdLst/>
            <a:ahLst/>
            <a:cxnLst/>
            <a:rect l="l" t="t" r="r" b="b"/>
            <a:pathLst>
              <a:path w="247014" h="137794">
                <a:moveTo>
                  <a:pt x="246900" y="0"/>
                </a:moveTo>
                <a:lnTo>
                  <a:pt x="0" y="0"/>
                </a:lnTo>
                <a:lnTo>
                  <a:pt x="0" y="137439"/>
                </a:lnTo>
                <a:lnTo>
                  <a:pt x="246900" y="137439"/>
                </a:lnTo>
                <a:lnTo>
                  <a:pt x="24690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596877" y="1825548"/>
            <a:ext cx="247015" cy="2019300"/>
          </a:xfrm>
          <a:custGeom>
            <a:avLst/>
            <a:gdLst/>
            <a:ahLst/>
            <a:cxnLst/>
            <a:rect l="l" t="t" r="r" b="b"/>
            <a:pathLst>
              <a:path w="247014" h="2019300">
                <a:moveTo>
                  <a:pt x="246900" y="0"/>
                </a:moveTo>
                <a:lnTo>
                  <a:pt x="0" y="0"/>
                </a:lnTo>
                <a:lnTo>
                  <a:pt x="0" y="2019300"/>
                </a:lnTo>
                <a:lnTo>
                  <a:pt x="246900" y="2019300"/>
                </a:lnTo>
                <a:lnTo>
                  <a:pt x="24690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384506" y="1440446"/>
            <a:ext cx="247015" cy="385445"/>
          </a:xfrm>
          <a:custGeom>
            <a:avLst/>
            <a:gdLst/>
            <a:ahLst/>
            <a:cxnLst/>
            <a:rect l="l" t="t" r="r" b="b"/>
            <a:pathLst>
              <a:path w="247015" h="385444">
                <a:moveTo>
                  <a:pt x="246900" y="0"/>
                </a:moveTo>
                <a:lnTo>
                  <a:pt x="0" y="0"/>
                </a:lnTo>
                <a:lnTo>
                  <a:pt x="0" y="385089"/>
                </a:lnTo>
                <a:lnTo>
                  <a:pt x="246900" y="385089"/>
                </a:lnTo>
                <a:lnTo>
                  <a:pt x="2469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7172121" y="1825548"/>
            <a:ext cx="247015" cy="1003935"/>
          </a:xfrm>
          <a:custGeom>
            <a:avLst/>
            <a:gdLst/>
            <a:ahLst/>
            <a:cxnLst/>
            <a:rect l="l" t="t" r="r" b="b"/>
            <a:pathLst>
              <a:path w="247015" h="1003935">
                <a:moveTo>
                  <a:pt x="246900" y="0"/>
                </a:moveTo>
                <a:lnTo>
                  <a:pt x="0" y="0"/>
                </a:lnTo>
                <a:lnTo>
                  <a:pt x="0" y="1003439"/>
                </a:lnTo>
                <a:lnTo>
                  <a:pt x="246900" y="1003439"/>
                </a:lnTo>
                <a:lnTo>
                  <a:pt x="24690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7959750" y="1297927"/>
            <a:ext cx="247015" cy="527685"/>
          </a:xfrm>
          <a:custGeom>
            <a:avLst/>
            <a:gdLst/>
            <a:ahLst/>
            <a:cxnLst/>
            <a:rect l="l" t="t" r="r" b="b"/>
            <a:pathLst>
              <a:path w="247015" h="527685">
                <a:moveTo>
                  <a:pt x="246900" y="0"/>
                </a:moveTo>
                <a:lnTo>
                  <a:pt x="0" y="0"/>
                </a:lnTo>
                <a:lnTo>
                  <a:pt x="0" y="527621"/>
                </a:lnTo>
                <a:lnTo>
                  <a:pt x="246900" y="527621"/>
                </a:lnTo>
                <a:lnTo>
                  <a:pt x="2469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8" name="object 28"/>
          <p:cNvGrpSpPr/>
          <p:nvPr/>
        </p:nvGrpSpPr>
        <p:grpSpPr>
          <a:xfrm>
            <a:off x="1383607" y="1739049"/>
            <a:ext cx="7886065" cy="91440"/>
            <a:chOff x="1383607" y="1739049"/>
            <a:chExt cx="7886065" cy="91440"/>
          </a:xfrm>
        </p:grpSpPr>
        <p:sp>
          <p:nvSpPr>
            <p:cNvPr id="29" name="object 29"/>
            <p:cNvSpPr/>
            <p:nvPr/>
          </p:nvSpPr>
          <p:spPr>
            <a:xfrm>
              <a:off x="8747379" y="1739049"/>
              <a:ext cx="247015" cy="86995"/>
            </a:xfrm>
            <a:custGeom>
              <a:avLst/>
              <a:gdLst/>
              <a:ahLst/>
              <a:cxnLst/>
              <a:rect l="l" t="t" r="r" b="b"/>
              <a:pathLst>
                <a:path w="247015" h="86994">
                  <a:moveTo>
                    <a:pt x="246900" y="0"/>
                  </a:moveTo>
                  <a:lnTo>
                    <a:pt x="0" y="0"/>
                  </a:lnTo>
                  <a:lnTo>
                    <a:pt x="0" y="86499"/>
                  </a:lnTo>
                  <a:lnTo>
                    <a:pt x="246900" y="86499"/>
                  </a:lnTo>
                  <a:lnTo>
                    <a:pt x="2469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388370" y="1825543"/>
              <a:ext cx="7876540" cy="0"/>
            </a:xfrm>
            <a:custGeom>
              <a:avLst/>
              <a:gdLst/>
              <a:ahLst/>
              <a:cxnLst/>
              <a:rect l="l" t="t" r="r" b="b"/>
              <a:pathLst>
                <a:path w="7876540">
                  <a:moveTo>
                    <a:pt x="0" y="0"/>
                  </a:moveTo>
                  <a:lnTo>
                    <a:pt x="7876285" y="0"/>
                  </a:lnTo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 txBox="1"/>
          <p:nvPr/>
        </p:nvSpPr>
        <p:spPr>
          <a:xfrm>
            <a:off x="1472112" y="2823959"/>
            <a:ext cx="66611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b="1" spc="-10" dirty="0">
                <a:solidFill>
                  <a:srgbClr val="FF0000"/>
                </a:solidFill>
                <a:latin typeface="Arial"/>
                <a:cs typeface="Arial"/>
              </a:rPr>
              <a:t>$(1,164,964)</a:t>
            </a:r>
            <a:endParaRPr sz="9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2306960" y="2094039"/>
            <a:ext cx="56959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b="1" spc="-10" dirty="0">
                <a:solidFill>
                  <a:srgbClr val="FF0000"/>
                </a:solidFill>
                <a:latin typeface="Arial"/>
                <a:cs typeface="Arial"/>
              </a:rPr>
              <a:t>$(280,698)</a:t>
            </a:r>
            <a:endParaRPr sz="9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126605" y="1942477"/>
            <a:ext cx="50609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b="1" spc="-10" dirty="0">
                <a:solidFill>
                  <a:srgbClr val="FF0000"/>
                </a:solidFill>
                <a:latin typeface="Arial"/>
                <a:cs typeface="Arial"/>
              </a:rPr>
              <a:t>$(97,059)</a:t>
            </a:r>
            <a:endParaRPr sz="9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3914246" y="1943506"/>
            <a:ext cx="50609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b="1" spc="-10" dirty="0">
                <a:solidFill>
                  <a:srgbClr val="FF0000"/>
                </a:solidFill>
                <a:latin typeface="Arial"/>
                <a:cs typeface="Arial"/>
              </a:rPr>
              <a:t>$(98,327)</a:t>
            </a:r>
            <a:endParaRPr sz="9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4669883" y="1999741"/>
            <a:ext cx="56959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b="1" spc="-10" dirty="0">
                <a:solidFill>
                  <a:srgbClr val="FF0000"/>
                </a:solidFill>
                <a:latin typeface="Arial"/>
                <a:cs typeface="Arial"/>
              </a:rPr>
              <a:t>$(166,515)</a:t>
            </a:r>
            <a:endParaRPr sz="9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5410205" y="3881577"/>
            <a:ext cx="66611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b="1" spc="-10" dirty="0">
                <a:solidFill>
                  <a:srgbClr val="FF0000"/>
                </a:solidFill>
                <a:latin typeface="Arial"/>
                <a:cs typeface="Arial"/>
              </a:rPr>
              <a:t>$(2,446,391)</a:t>
            </a:r>
            <a:endParaRPr sz="90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6283228" y="1231531"/>
            <a:ext cx="49339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b="1" spc="-10" dirty="0">
                <a:latin typeface="Arial"/>
                <a:cs typeface="Arial"/>
              </a:rPr>
              <a:t>$466,545</a:t>
            </a:r>
            <a:endParaRPr sz="90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6985487" y="2865793"/>
            <a:ext cx="66611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b="1" spc="-10" dirty="0">
                <a:solidFill>
                  <a:srgbClr val="FF0000"/>
                </a:solidFill>
                <a:latin typeface="Arial"/>
                <a:cs typeface="Arial"/>
              </a:rPr>
              <a:t>$(1,215,673)</a:t>
            </a:r>
            <a:endParaRPr sz="90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7858511" y="1088999"/>
            <a:ext cx="49339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b="1" spc="-10" dirty="0">
                <a:latin typeface="Arial"/>
                <a:cs typeface="Arial"/>
              </a:rPr>
              <a:t>$639,214</a:t>
            </a:r>
            <a:endParaRPr sz="90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8646152" y="1530083"/>
            <a:ext cx="49339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b="1" spc="-10" dirty="0">
                <a:latin typeface="Arial"/>
                <a:cs typeface="Arial"/>
              </a:rPr>
              <a:t>$104,789</a:t>
            </a:r>
            <a:endParaRPr sz="90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642294" y="4211104"/>
            <a:ext cx="66103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spc="-10" dirty="0">
                <a:solidFill>
                  <a:srgbClr val="585858"/>
                </a:solidFill>
                <a:latin typeface="Arial"/>
                <a:cs typeface="Arial"/>
              </a:rPr>
              <a:t>$(3,000,000)</a:t>
            </a:r>
            <a:endParaRPr sz="900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642294" y="3798366"/>
            <a:ext cx="66103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spc="-10" dirty="0">
                <a:solidFill>
                  <a:srgbClr val="585858"/>
                </a:solidFill>
                <a:latin typeface="Arial"/>
                <a:cs typeface="Arial"/>
              </a:rPr>
              <a:t>$(2,500,000)</a:t>
            </a:r>
            <a:endParaRPr sz="900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642294" y="2972892"/>
            <a:ext cx="661035" cy="575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spc="-10" dirty="0">
                <a:solidFill>
                  <a:srgbClr val="585858"/>
                </a:solidFill>
                <a:latin typeface="Arial"/>
                <a:cs typeface="Arial"/>
              </a:rPr>
              <a:t>$(1,500,000)</a:t>
            </a: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0"/>
              </a:spcBef>
            </a:pP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r>
              <a:rPr sz="900" spc="-10" dirty="0">
                <a:solidFill>
                  <a:srgbClr val="585858"/>
                </a:solidFill>
                <a:latin typeface="Arial"/>
                <a:cs typeface="Arial"/>
              </a:rPr>
              <a:t>$(2,000,000)</a:t>
            </a:r>
            <a:endParaRPr sz="900"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642294" y="2560154"/>
            <a:ext cx="66103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spc="-10" dirty="0">
                <a:solidFill>
                  <a:srgbClr val="585858"/>
                </a:solidFill>
                <a:latin typeface="Arial"/>
                <a:cs typeface="Arial"/>
              </a:rPr>
              <a:t>$(1,000,000)</a:t>
            </a:r>
            <a:endParaRPr sz="900"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737621" y="2147417"/>
            <a:ext cx="56705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spc="-10" dirty="0">
                <a:solidFill>
                  <a:srgbClr val="585858"/>
                </a:solidFill>
                <a:latin typeface="Arial"/>
                <a:cs typeface="Arial"/>
              </a:rPr>
              <a:t>$(500,000)</a:t>
            </a:r>
            <a:endParaRPr sz="900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1093551" y="1734680"/>
            <a:ext cx="11557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spc="-25" dirty="0">
                <a:solidFill>
                  <a:srgbClr val="585858"/>
                </a:solidFill>
                <a:latin typeface="Arial"/>
                <a:cs typeface="Arial"/>
              </a:rPr>
              <a:t>$-</a:t>
            </a:r>
            <a:endParaRPr sz="900"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781969" y="1321942"/>
            <a:ext cx="49022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spc="-10" dirty="0">
                <a:solidFill>
                  <a:srgbClr val="585858"/>
                </a:solidFill>
                <a:latin typeface="Arial"/>
                <a:cs typeface="Arial"/>
              </a:rPr>
              <a:t>$500,000</a:t>
            </a:r>
            <a:endParaRPr sz="900"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686643" y="909205"/>
            <a:ext cx="58420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spc="-10" dirty="0">
                <a:solidFill>
                  <a:srgbClr val="585858"/>
                </a:solidFill>
                <a:latin typeface="Arial"/>
                <a:cs typeface="Arial"/>
              </a:rPr>
              <a:t>$1,000,000</a:t>
            </a:r>
            <a:endParaRPr sz="900"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1655107" y="4347006"/>
            <a:ext cx="26733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spc="-20" dirty="0">
                <a:solidFill>
                  <a:srgbClr val="585858"/>
                </a:solidFill>
                <a:latin typeface="Arial"/>
                <a:cs typeface="Arial"/>
              </a:rPr>
              <a:t>2017</a:t>
            </a:r>
            <a:endParaRPr sz="900">
              <a:latin typeface="Arial"/>
              <a:cs typeface="Aria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2442748" y="4347006"/>
            <a:ext cx="26733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spc="-20" dirty="0">
                <a:solidFill>
                  <a:srgbClr val="585858"/>
                </a:solidFill>
                <a:latin typeface="Arial"/>
                <a:cs typeface="Arial"/>
              </a:rPr>
              <a:t>2018</a:t>
            </a:r>
            <a:endParaRPr sz="900">
              <a:latin typeface="Arial"/>
              <a:cs typeface="Aria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3230389" y="4347006"/>
            <a:ext cx="26733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spc="-20" dirty="0">
                <a:solidFill>
                  <a:srgbClr val="585858"/>
                </a:solidFill>
                <a:latin typeface="Arial"/>
                <a:cs typeface="Arial"/>
              </a:rPr>
              <a:t>2019</a:t>
            </a:r>
            <a:endParaRPr sz="900">
              <a:latin typeface="Arial"/>
              <a:cs typeface="Arial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4018031" y="4347006"/>
            <a:ext cx="26733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spc="-20" dirty="0">
                <a:solidFill>
                  <a:srgbClr val="585858"/>
                </a:solidFill>
                <a:latin typeface="Arial"/>
                <a:cs typeface="Arial"/>
              </a:rPr>
              <a:t>2020</a:t>
            </a:r>
            <a:endParaRPr sz="900">
              <a:latin typeface="Arial"/>
              <a:cs typeface="Arial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4805672" y="4347006"/>
            <a:ext cx="26733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spc="-20" dirty="0">
                <a:solidFill>
                  <a:srgbClr val="585858"/>
                </a:solidFill>
                <a:latin typeface="Arial"/>
                <a:cs typeface="Arial"/>
              </a:rPr>
              <a:t>2021</a:t>
            </a:r>
            <a:endParaRPr sz="900">
              <a:latin typeface="Arial"/>
              <a:cs typeface="Arial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5593313" y="4347006"/>
            <a:ext cx="26733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spc="-20" dirty="0">
                <a:solidFill>
                  <a:srgbClr val="585858"/>
                </a:solidFill>
                <a:latin typeface="Arial"/>
                <a:cs typeface="Arial"/>
              </a:rPr>
              <a:t>2022</a:t>
            </a:r>
            <a:endParaRPr sz="900">
              <a:latin typeface="Arial"/>
              <a:cs typeface="Arial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6380955" y="4347006"/>
            <a:ext cx="26733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spc="-20" dirty="0">
                <a:solidFill>
                  <a:srgbClr val="585858"/>
                </a:solidFill>
                <a:latin typeface="Arial"/>
                <a:cs typeface="Arial"/>
              </a:rPr>
              <a:t>2023</a:t>
            </a:r>
            <a:endParaRPr sz="900">
              <a:latin typeface="Arial"/>
              <a:cs typeface="Arial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7168596" y="4347006"/>
            <a:ext cx="26733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spc="-20" dirty="0">
                <a:solidFill>
                  <a:srgbClr val="585858"/>
                </a:solidFill>
                <a:latin typeface="Arial"/>
                <a:cs typeface="Arial"/>
              </a:rPr>
              <a:t>2024</a:t>
            </a:r>
            <a:endParaRPr sz="900">
              <a:latin typeface="Arial"/>
              <a:cs typeface="Arial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7956237" y="4347006"/>
            <a:ext cx="26733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spc="-20" dirty="0">
                <a:solidFill>
                  <a:srgbClr val="585858"/>
                </a:solidFill>
                <a:latin typeface="Arial"/>
                <a:cs typeface="Arial"/>
              </a:rPr>
              <a:t>2025</a:t>
            </a:r>
            <a:endParaRPr sz="900">
              <a:latin typeface="Arial"/>
              <a:cs typeface="Arial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8616891" y="4347006"/>
            <a:ext cx="521970" cy="2940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ctr">
              <a:lnSpc>
                <a:spcPts val="1055"/>
              </a:lnSpc>
              <a:spcBef>
                <a:spcPts val="100"/>
              </a:spcBef>
            </a:pPr>
            <a:r>
              <a:rPr sz="900" spc="-20" dirty="0">
                <a:solidFill>
                  <a:srgbClr val="585858"/>
                </a:solidFill>
                <a:latin typeface="Arial"/>
                <a:cs typeface="Arial"/>
              </a:rPr>
              <a:t>2026</a:t>
            </a:r>
            <a:endParaRPr sz="900">
              <a:latin typeface="Arial"/>
              <a:cs typeface="Arial"/>
            </a:endParaRPr>
          </a:p>
          <a:p>
            <a:pPr marR="5080" algn="ctr">
              <a:lnSpc>
                <a:spcPts val="1055"/>
              </a:lnSpc>
            </a:pPr>
            <a:r>
              <a:rPr sz="900" spc="-10" dirty="0">
                <a:solidFill>
                  <a:srgbClr val="585858"/>
                </a:solidFill>
                <a:latin typeface="Arial"/>
                <a:cs typeface="Arial"/>
              </a:rPr>
              <a:t>Projection</a:t>
            </a:r>
            <a:endParaRPr sz="900">
              <a:latin typeface="Arial"/>
              <a:cs typeface="Arial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3349340" y="612011"/>
            <a:ext cx="324485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585858"/>
                </a:solidFill>
                <a:latin typeface="Arial"/>
                <a:cs typeface="Arial"/>
              </a:rPr>
              <a:t>Net</a:t>
            </a:r>
            <a:r>
              <a:rPr sz="1400" spc="-10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585858"/>
                </a:solidFill>
                <a:latin typeface="Arial"/>
                <a:cs typeface="Arial"/>
              </a:rPr>
              <a:t>Underwriting</a:t>
            </a:r>
            <a:r>
              <a:rPr sz="1400" spc="-20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585858"/>
                </a:solidFill>
                <a:latin typeface="Arial"/>
                <a:cs typeface="Arial"/>
              </a:rPr>
              <a:t>Gain</a:t>
            </a:r>
            <a:r>
              <a:rPr sz="1400" spc="-20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585858"/>
                </a:solidFill>
                <a:latin typeface="Arial"/>
                <a:cs typeface="Arial"/>
              </a:rPr>
              <a:t>/</a:t>
            </a:r>
            <a:r>
              <a:rPr sz="1400" spc="-10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585858"/>
                </a:solidFill>
                <a:latin typeface="Arial"/>
                <a:cs typeface="Arial"/>
              </a:rPr>
              <a:t>(Loss)</a:t>
            </a:r>
            <a:r>
              <a:rPr sz="1400" spc="-40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585858"/>
                </a:solidFill>
                <a:latin typeface="Arial"/>
                <a:cs typeface="Arial"/>
              </a:rPr>
              <a:t>(in</a:t>
            </a:r>
            <a:r>
              <a:rPr sz="1400" spc="-20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1400" spc="-10" dirty="0">
                <a:solidFill>
                  <a:srgbClr val="585858"/>
                </a:solidFill>
                <a:latin typeface="Arial"/>
                <a:cs typeface="Arial"/>
              </a:rPr>
              <a:t>$000s)</a:t>
            </a:r>
            <a:endParaRPr sz="1400">
              <a:latin typeface="Arial"/>
              <a:cs typeface="Arial"/>
            </a:endParaRPr>
          </a:p>
        </p:txBody>
      </p:sp>
      <p:sp>
        <p:nvSpPr>
          <p:cNvPr id="60" name="object 60"/>
          <p:cNvSpPr/>
          <p:nvPr/>
        </p:nvSpPr>
        <p:spPr>
          <a:xfrm>
            <a:off x="527684" y="541655"/>
            <a:ext cx="8876665" cy="4170679"/>
          </a:xfrm>
          <a:custGeom>
            <a:avLst/>
            <a:gdLst/>
            <a:ahLst/>
            <a:cxnLst/>
            <a:rect l="l" t="t" r="r" b="b"/>
            <a:pathLst>
              <a:path w="8876665" h="4170679">
                <a:moveTo>
                  <a:pt x="0" y="0"/>
                </a:moveTo>
                <a:lnTo>
                  <a:pt x="8876665" y="0"/>
                </a:lnTo>
                <a:lnTo>
                  <a:pt x="8876665" y="4170679"/>
                </a:lnTo>
                <a:lnTo>
                  <a:pt x="0" y="4170679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65258" y="287358"/>
            <a:ext cx="625475" cy="4552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247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95"/>
              </a:spcBef>
            </a:pPr>
            <a:endParaRPr sz="9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900" b="1" spc="-20" dirty="0">
                <a:latin typeface="Arial"/>
                <a:cs typeface="Arial"/>
              </a:rPr>
              <a:t>2026</a:t>
            </a:r>
            <a:endParaRPr sz="9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114"/>
              </a:spcBef>
            </a:pPr>
            <a:r>
              <a:rPr sz="900" b="1" spc="-10" dirty="0">
                <a:latin typeface="Arial"/>
                <a:cs typeface="Arial"/>
              </a:rPr>
              <a:t>Projected</a:t>
            </a:r>
            <a:endParaRPr sz="9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227440" y="578154"/>
            <a:ext cx="6753225" cy="47244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474345" algn="l"/>
                <a:tab pos="935990" algn="l"/>
                <a:tab pos="1398270" algn="l"/>
                <a:tab pos="1859914" algn="l"/>
                <a:tab pos="2322195" algn="l"/>
                <a:tab pos="2783840" algn="l"/>
                <a:tab pos="3246120" algn="l"/>
                <a:tab pos="3707765" algn="l"/>
                <a:tab pos="4169410" algn="l"/>
                <a:tab pos="4631690" algn="l"/>
                <a:tab pos="5093335" algn="l"/>
                <a:tab pos="5555615" algn="l"/>
                <a:tab pos="6017260" algn="l"/>
                <a:tab pos="6479540" algn="l"/>
              </a:tabLst>
            </a:pPr>
            <a:r>
              <a:rPr sz="900" b="1" spc="-20" dirty="0">
                <a:latin typeface="Arial"/>
                <a:cs typeface="Arial"/>
              </a:rPr>
              <a:t>2011</a:t>
            </a:r>
            <a:r>
              <a:rPr sz="900" b="1" dirty="0">
                <a:latin typeface="Arial"/>
                <a:cs typeface="Arial"/>
              </a:rPr>
              <a:t>	</a:t>
            </a:r>
            <a:r>
              <a:rPr sz="900" b="1" spc="-20" dirty="0">
                <a:latin typeface="Arial"/>
                <a:cs typeface="Arial"/>
              </a:rPr>
              <a:t>2012</a:t>
            </a:r>
            <a:r>
              <a:rPr sz="900" b="1" dirty="0">
                <a:latin typeface="Arial"/>
                <a:cs typeface="Arial"/>
              </a:rPr>
              <a:t>	</a:t>
            </a:r>
            <a:r>
              <a:rPr sz="900" b="1" spc="-20" dirty="0">
                <a:latin typeface="Arial"/>
                <a:cs typeface="Arial"/>
              </a:rPr>
              <a:t>2013</a:t>
            </a:r>
            <a:r>
              <a:rPr sz="900" b="1" dirty="0">
                <a:latin typeface="Arial"/>
                <a:cs typeface="Arial"/>
              </a:rPr>
              <a:t>	</a:t>
            </a:r>
            <a:r>
              <a:rPr sz="900" b="1" spc="-20" dirty="0">
                <a:latin typeface="Arial"/>
                <a:cs typeface="Arial"/>
              </a:rPr>
              <a:t>2014</a:t>
            </a:r>
            <a:r>
              <a:rPr sz="900" b="1" dirty="0">
                <a:latin typeface="Arial"/>
                <a:cs typeface="Arial"/>
              </a:rPr>
              <a:t>	</a:t>
            </a:r>
            <a:r>
              <a:rPr sz="900" b="1" spc="-20" dirty="0">
                <a:latin typeface="Arial"/>
                <a:cs typeface="Arial"/>
              </a:rPr>
              <a:t>2015</a:t>
            </a:r>
            <a:r>
              <a:rPr sz="900" b="1" dirty="0">
                <a:latin typeface="Arial"/>
                <a:cs typeface="Arial"/>
              </a:rPr>
              <a:t>	</a:t>
            </a:r>
            <a:r>
              <a:rPr sz="900" b="1" spc="-20" dirty="0">
                <a:latin typeface="Arial"/>
                <a:cs typeface="Arial"/>
              </a:rPr>
              <a:t>2016</a:t>
            </a:r>
            <a:r>
              <a:rPr sz="900" b="1" dirty="0">
                <a:latin typeface="Arial"/>
                <a:cs typeface="Arial"/>
              </a:rPr>
              <a:t>	</a:t>
            </a:r>
            <a:r>
              <a:rPr sz="900" b="1" spc="-20" dirty="0">
                <a:latin typeface="Arial"/>
                <a:cs typeface="Arial"/>
              </a:rPr>
              <a:t>2017</a:t>
            </a:r>
            <a:r>
              <a:rPr sz="900" b="1" dirty="0">
                <a:latin typeface="Arial"/>
                <a:cs typeface="Arial"/>
              </a:rPr>
              <a:t>	</a:t>
            </a:r>
            <a:r>
              <a:rPr sz="900" b="1" spc="-20" dirty="0">
                <a:latin typeface="Arial"/>
                <a:cs typeface="Arial"/>
              </a:rPr>
              <a:t>2018</a:t>
            </a:r>
            <a:r>
              <a:rPr sz="900" b="1" dirty="0">
                <a:latin typeface="Arial"/>
                <a:cs typeface="Arial"/>
              </a:rPr>
              <a:t>	</a:t>
            </a:r>
            <a:r>
              <a:rPr sz="900" b="1" spc="-20" dirty="0">
                <a:latin typeface="Arial"/>
                <a:cs typeface="Arial"/>
              </a:rPr>
              <a:t>2019</a:t>
            </a:r>
            <a:r>
              <a:rPr sz="900" b="1" dirty="0">
                <a:latin typeface="Arial"/>
                <a:cs typeface="Arial"/>
              </a:rPr>
              <a:t>	</a:t>
            </a:r>
            <a:r>
              <a:rPr sz="900" b="1" spc="-20" dirty="0">
                <a:latin typeface="Arial"/>
                <a:cs typeface="Arial"/>
              </a:rPr>
              <a:t>2020</a:t>
            </a:r>
            <a:r>
              <a:rPr sz="900" b="1" dirty="0">
                <a:latin typeface="Arial"/>
                <a:cs typeface="Arial"/>
              </a:rPr>
              <a:t>	</a:t>
            </a:r>
            <a:r>
              <a:rPr sz="900" b="1" spc="-20" dirty="0">
                <a:latin typeface="Arial"/>
                <a:cs typeface="Arial"/>
              </a:rPr>
              <a:t>2021</a:t>
            </a:r>
            <a:r>
              <a:rPr sz="900" b="1" dirty="0">
                <a:latin typeface="Arial"/>
                <a:cs typeface="Arial"/>
              </a:rPr>
              <a:t>	</a:t>
            </a:r>
            <a:r>
              <a:rPr sz="900" b="1" spc="-20" dirty="0">
                <a:latin typeface="Arial"/>
                <a:cs typeface="Arial"/>
              </a:rPr>
              <a:t>2022</a:t>
            </a:r>
            <a:r>
              <a:rPr sz="900" b="1" dirty="0">
                <a:latin typeface="Arial"/>
                <a:cs typeface="Arial"/>
              </a:rPr>
              <a:t>	</a:t>
            </a:r>
            <a:r>
              <a:rPr sz="900" b="1" spc="-20" dirty="0">
                <a:latin typeface="Arial"/>
                <a:cs typeface="Arial"/>
              </a:rPr>
              <a:t>2023</a:t>
            </a:r>
            <a:r>
              <a:rPr sz="900" b="1" dirty="0">
                <a:latin typeface="Arial"/>
                <a:cs typeface="Arial"/>
              </a:rPr>
              <a:t>	</a:t>
            </a:r>
            <a:r>
              <a:rPr sz="900" b="1" spc="-20" dirty="0">
                <a:latin typeface="Arial"/>
                <a:cs typeface="Arial"/>
              </a:rPr>
              <a:t>2024</a:t>
            </a:r>
            <a:r>
              <a:rPr sz="900" b="1" dirty="0">
                <a:latin typeface="Arial"/>
                <a:cs typeface="Arial"/>
              </a:rPr>
              <a:t>	</a:t>
            </a:r>
            <a:r>
              <a:rPr sz="900" b="1" spc="-20" dirty="0">
                <a:latin typeface="Arial"/>
                <a:cs typeface="Arial"/>
              </a:rPr>
              <a:t>2025</a:t>
            </a: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75"/>
              </a:spcBef>
            </a:pPr>
            <a:endParaRPr sz="900">
              <a:latin typeface="Arial"/>
              <a:cs typeface="Arial"/>
            </a:endParaRPr>
          </a:p>
          <a:p>
            <a:pPr marL="93980">
              <a:lnSpc>
                <a:spcPct val="100000"/>
              </a:lnSpc>
              <a:tabLst>
                <a:tab pos="555625" algn="l"/>
                <a:tab pos="1017905" algn="l"/>
                <a:tab pos="1479550" algn="l"/>
                <a:tab pos="1941830" algn="l"/>
                <a:tab pos="2403475" algn="l"/>
                <a:tab pos="2794635" algn="l"/>
              </a:tabLst>
            </a:pPr>
            <a:r>
              <a:rPr sz="900" spc="-20" dirty="0">
                <a:latin typeface="Arial"/>
                <a:cs typeface="Arial"/>
              </a:rPr>
              <a:t>1163</a:t>
            </a:r>
            <a:r>
              <a:rPr sz="900" dirty="0">
                <a:latin typeface="Arial"/>
                <a:cs typeface="Arial"/>
              </a:rPr>
              <a:t>	</a:t>
            </a:r>
            <a:r>
              <a:rPr sz="900" spc="-20" dirty="0">
                <a:latin typeface="Arial"/>
                <a:cs typeface="Arial"/>
              </a:rPr>
              <a:t>1150</a:t>
            </a:r>
            <a:r>
              <a:rPr sz="900" dirty="0">
                <a:latin typeface="Arial"/>
                <a:cs typeface="Arial"/>
              </a:rPr>
              <a:t>	</a:t>
            </a:r>
            <a:r>
              <a:rPr sz="900" spc="-20" dirty="0">
                <a:latin typeface="Arial"/>
                <a:cs typeface="Arial"/>
              </a:rPr>
              <a:t>1134</a:t>
            </a:r>
            <a:r>
              <a:rPr sz="900" dirty="0">
                <a:latin typeface="Arial"/>
                <a:cs typeface="Arial"/>
              </a:rPr>
              <a:t>	</a:t>
            </a:r>
            <a:r>
              <a:rPr sz="900" spc="-20" dirty="0">
                <a:latin typeface="Arial"/>
                <a:cs typeface="Arial"/>
              </a:rPr>
              <a:t>1193</a:t>
            </a:r>
            <a:r>
              <a:rPr sz="900" dirty="0">
                <a:latin typeface="Arial"/>
                <a:cs typeface="Arial"/>
              </a:rPr>
              <a:t>	</a:t>
            </a:r>
            <a:r>
              <a:rPr sz="900" spc="-20" dirty="0">
                <a:latin typeface="Arial"/>
                <a:cs typeface="Arial"/>
              </a:rPr>
              <a:t>1204</a:t>
            </a:r>
            <a:r>
              <a:rPr sz="900" dirty="0">
                <a:latin typeface="Arial"/>
                <a:cs typeface="Arial"/>
              </a:rPr>
              <a:t>	</a:t>
            </a:r>
            <a:r>
              <a:rPr sz="900" spc="-20" dirty="0">
                <a:latin typeface="Arial"/>
                <a:cs typeface="Arial"/>
              </a:rPr>
              <a:t>1135</a:t>
            </a:r>
            <a:r>
              <a:rPr sz="900" dirty="0">
                <a:latin typeface="Arial"/>
                <a:cs typeface="Arial"/>
              </a:rPr>
              <a:t>	</a:t>
            </a:r>
            <a:r>
              <a:rPr sz="900" spc="-10" dirty="0">
                <a:latin typeface="Arial"/>
                <a:cs typeface="Arial"/>
              </a:rPr>
              <a:t>1,077</a:t>
            </a:r>
            <a:endParaRPr sz="9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47272" y="881649"/>
            <a:ext cx="1787525" cy="16891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900" dirty="0">
                <a:latin typeface="Arial"/>
                <a:cs typeface="Arial"/>
              </a:rPr>
              <a:t>Employees</a:t>
            </a:r>
            <a:r>
              <a:rPr sz="900" spc="110" dirty="0">
                <a:latin typeface="Arial"/>
                <a:cs typeface="Arial"/>
              </a:rPr>
              <a:t> </a:t>
            </a:r>
            <a:r>
              <a:rPr sz="900" spc="-25" dirty="0">
                <a:latin typeface="Arial"/>
                <a:cs typeface="Arial"/>
              </a:rPr>
              <a:t>(Full-</a:t>
            </a:r>
            <a:r>
              <a:rPr sz="900" dirty="0">
                <a:latin typeface="Arial"/>
                <a:cs typeface="Arial"/>
              </a:rPr>
              <a:t>time</a:t>
            </a:r>
            <a:r>
              <a:rPr sz="900" spc="100" dirty="0">
                <a:latin typeface="Arial"/>
                <a:cs typeface="Arial"/>
              </a:rPr>
              <a:t> </a:t>
            </a:r>
            <a:r>
              <a:rPr sz="900" spc="-10" dirty="0">
                <a:latin typeface="Arial"/>
                <a:cs typeface="Arial"/>
              </a:rPr>
              <a:t>Equivalents)</a:t>
            </a:r>
            <a:endParaRPr sz="9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471682" y="881649"/>
            <a:ext cx="318770" cy="16891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900" spc="-10" dirty="0">
                <a:latin typeface="Arial"/>
                <a:cs typeface="Arial"/>
              </a:rPr>
              <a:t>1,067</a:t>
            </a:r>
            <a:endParaRPr sz="9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933494" y="881649"/>
            <a:ext cx="318770" cy="16891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900" spc="-10" dirty="0">
                <a:latin typeface="Arial"/>
                <a:cs typeface="Arial"/>
              </a:rPr>
              <a:t>1,065</a:t>
            </a:r>
            <a:endParaRPr sz="9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395307" y="881649"/>
            <a:ext cx="318770" cy="16891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900" spc="-10" dirty="0">
                <a:latin typeface="Arial"/>
                <a:cs typeface="Arial"/>
              </a:rPr>
              <a:t>1,081</a:t>
            </a:r>
            <a:endParaRPr sz="9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857119" y="881649"/>
            <a:ext cx="318770" cy="16891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900" spc="-10" dirty="0">
                <a:latin typeface="Arial"/>
                <a:cs typeface="Arial"/>
              </a:rPr>
              <a:t>1,154</a:t>
            </a:r>
            <a:endParaRPr sz="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318932" y="881649"/>
            <a:ext cx="318770" cy="16891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900" spc="-10" dirty="0">
                <a:latin typeface="Arial"/>
                <a:cs typeface="Arial"/>
              </a:rPr>
              <a:t>1,273</a:t>
            </a:r>
            <a:endParaRPr sz="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780745" y="881649"/>
            <a:ext cx="318770" cy="16891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900" spc="-10" dirty="0">
                <a:latin typeface="Arial"/>
                <a:cs typeface="Arial"/>
              </a:rPr>
              <a:t>1,390</a:t>
            </a:r>
            <a:endParaRPr sz="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242557" y="881649"/>
            <a:ext cx="318770" cy="16891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900" spc="-10" dirty="0">
                <a:latin typeface="Arial"/>
                <a:cs typeface="Arial"/>
              </a:rPr>
              <a:t>1,356</a:t>
            </a:r>
            <a:endParaRPr sz="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704370" y="881649"/>
            <a:ext cx="318770" cy="16891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900" spc="-10" dirty="0">
                <a:latin typeface="Arial"/>
                <a:cs typeface="Arial"/>
              </a:rPr>
              <a:t>1,187</a:t>
            </a:r>
            <a:endParaRPr sz="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421655" y="881649"/>
            <a:ext cx="220979" cy="16891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900" spc="-25" dirty="0">
                <a:latin typeface="Arial"/>
                <a:cs typeface="Arial"/>
              </a:rPr>
              <a:t>882</a:t>
            </a:r>
            <a:endParaRPr sz="900">
              <a:latin typeface="Arial"/>
              <a:cs typeface="Arial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2136891" y="737181"/>
            <a:ext cx="7553325" cy="5715"/>
            <a:chOff x="2136891" y="737181"/>
            <a:chExt cx="7553325" cy="5715"/>
          </a:xfrm>
        </p:grpSpPr>
        <p:sp>
          <p:nvSpPr>
            <p:cNvPr id="15" name="object 15"/>
            <p:cNvSpPr/>
            <p:nvPr/>
          </p:nvSpPr>
          <p:spPr>
            <a:xfrm>
              <a:off x="2136894" y="737181"/>
              <a:ext cx="7553325" cy="0"/>
            </a:xfrm>
            <a:custGeom>
              <a:avLst/>
              <a:gdLst/>
              <a:ahLst/>
              <a:cxnLst/>
              <a:rect l="l" t="t" r="r" b="b"/>
              <a:pathLst>
                <a:path w="7553325">
                  <a:moveTo>
                    <a:pt x="0" y="0"/>
                  </a:moveTo>
                  <a:lnTo>
                    <a:pt x="7553272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136891" y="737181"/>
              <a:ext cx="7553325" cy="5715"/>
            </a:xfrm>
            <a:custGeom>
              <a:avLst/>
              <a:gdLst/>
              <a:ahLst/>
              <a:cxnLst/>
              <a:rect l="l" t="t" r="r" b="b"/>
              <a:pathLst>
                <a:path w="7553325" h="5715">
                  <a:moveTo>
                    <a:pt x="7553272" y="5419"/>
                  </a:moveTo>
                  <a:lnTo>
                    <a:pt x="0" y="5419"/>
                  </a:lnTo>
                  <a:lnTo>
                    <a:pt x="0" y="0"/>
                  </a:lnTo>
                  <a:lnTo>
                    <a:pt x="7553272" y="0"/>
                  </a:lnTo>
                  <a:lnTo>
                    <a:pt x="7553272" y="541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7" name="object 17"/>
          <p:cNvGrpSpPr/>
          <p:nvPr/>
        </p:nvGrpSpPr>
        <p:grpSpPr>
          <a:xfrm>
            <a:off x="845630" y="1881416"/>
            <a:ext cx="8479790" cy="3269615"/>
            <a:chOff x="845630" y="1881416"/>
            <a:chExt cx="8479790" cy="3269615"/>
          </a:xfrm>
        </p:grpSpPr>
        <p:sp>
          <p:nvSpPr>
            <p:cNvPr id="18" name="object 18"/>
            <p:cNvSpPr/>
            <p:nvPr/>
          </p:nvSpPr>
          <p:spPr>
            <a:xfrm>
              <a:off x="850393" y="2700528"/>
              <a:ext cx="8470265" cy="2037714"/>
            </a:xfrm>
            <a:custGeom>
              <a:avLst/>
              <a:gdLst/>
              <a:ahLst/>
              <a:cxnLst/>
              <a:rect l="l" t="t" r="r" b="b"/>
              <a:pathLst>
                <a:path w="8470265" h="2037714">
                  <a:moveTo>
                    <a:pt x="0" y="2037588"/>
                  </a:moveTo>
                  <a:lnTo>
                    <a:pt x="181354" y="2037588"/>
                  </a:lnTo>
                </a:path>
                <a:path w="8470265" h="2037714">
                  <a:moveTo>
                    <a:pt x="347470" y="2037588"/>
                  </a:moveTo>
                  <a:lnTo>
                    <a:pt x="711706" y="2037588"/>
                  </a:lnTo>
                </a:path>
                <a:path w="8470265" h="2037714">
                  <a:moveTo>
                    <a:pt x="1406663" y="2037588"/>
                  </a:moveTo>
                  <a:lnTo>
                    <a:pt x="1769362" y="2037588"/>
                  </a:lnTo>
                </a:path>
                <a:path w="8470265" h="2037714">
                  <a:moveTo>
                    <a:pt x="1935478" y="2037588"/>
                  </a:moveTo>
                  <a:lnTo>
                    <a:pt x="2299714" y="2037588"/>
                  </a:lnTo>
                </a:path>
                <a:path w="8470265" h="2037714">
                  <a:moveTo>
                    <a:pt x="2465830" y="2037588"/>
                  </a:moveTo>
                  <a:lnTo>
                    <a:pt x="2828542" y="2037588"/>
                  </a:lnTo>
                </a:path>
                <a:path w="8470265" h="2037714">
                  <a:moveTo>
                    <a:pt x="5641846" y="2037588"/>
                  </a:moveTo>
                  <a:lnTo>
                    <a:pt x="6004558" y="2037588"/>
                  </a:lnTo>
                </a:path>
                <a:path w="8470265" h="2037714">
                  <a:moveTo>
                    <a:pt x="6170687" y="2037588"/>
                  </a:moveTo>
                  <a:lnTo>
                    <a:pt x="6534910" y="2037588"/>
                  </a:lnTo>
                </a:path>
                <a:path w="8470265" h="2037714">
                  <a:moveTo>
                    <a:pt x="6701039" y="2037588"/>
                  </a:moveTo>
                  <a:lnTo>
                    <a:pt x="7063738" y="2037588"/>
                  </a:lnTo>
                </a:path>
                <a:path w="8470265" h="2037714">
                  <a:moveTo>
                    <a:pt x="7229854" y="2037588"/>
                  </a:moveTo>
                  <a:lnTo>
                    <a:pt x="7592566" y="2037588"/>
                  </a:lnTo>
                </a:path>
                <a:path w="8470265" h="2037714">
                  <a:moveTo>
                    <a:pt x="7758682" y="2037588"/>
                  </a:moveTo>
                  <a:lnTo>
                    <a:pt x="8122918" y="2037588"/>
                  </a:lnTo>
                </a:path>
                <a:path w="8470265" h="2037714">
                  <a:moveTo>
                    <a:pt x="5111494" y="2037588"/>
                  </a:moveTo>
                  <a:lnTo>
                    <a:pt x="5475730" y="2037588"/>
                  </a:lnTo>
                </a:path>
                <a:path w="8470265" h="2037714">
                  <a:moveTo>
                    <a:pt x="876298" y="2037588"/>
                  </a:moveTo>
                  <a:lnTo>
                    <a:pt x="1240534" y="2037588"/>
                  </a:lnTo>
                </a:path>
                <a:path w="8470265" h="2037714">
                  <a:moveTo>
                    <a:pt x="2994658" y="2037588"/>
                  </a:moveTo>
                  <a:lnTo>
                    <a:pt x="3357370" y="2037588"/>
                  </a:lnTo>
                </a:path>
                <a:path w="8470265" h="2037714">
                  <a:moveTo>
                    <a:pt x="4582666" y="2037588"/>
                  </a:moveTo>
                  <a:lnTo>
                    <a:pt x="4946902" y="2037588"/>
                  </a:lnTo>
                </a:path>
                <a:path w="8470265" h="2037714">
                  <a:moveTo>
                    <a:pt x="3523499" y="2037588"/>
                  </a:moveTo>
                  <a:lnTo>
                    <a:pt x="3887722" y="2037588"/>
                  </a:lnTo>
                </a:path>
                <a:path w="8470265" h="2037714">
                  <a:moveTo>
                    <a:pt x="4053851" y="2037588"/>
                  </a:moveTo>
                  <a:lnTo>
                    <a:pt x="4416550" y="2037588"/>
                  </a:lnTo>
                </a:path>
                <a:path w="8470265" h="2037714">
                  <a:moveTo>
                    <a:pt x="8289034" y="2037588"/>
                  </a:moveTo>
                  <a:lnTo>
                    <a:pt x="8470138" y="2037588"/>
                  </a:lnTo>
                </a:path>
                <a:path w="8470265" h="2037714">
                  <a:moveTo>
                    <a:pt x="5641846" y="1630680"/>
                  </a:moveTo>
                  <a:lnTo>
                    <a:pt x="6004558" y="1630680"/>
                  </a:lnTo>
                </a:path>
                <a:path w="8470265" h="2037714">
                  <a:moveTo>
                    <a:pt x="1935478" y="1630680"/>
                  </a:moveTo>
                  <a:lnTo>
                    <a:pt x="2299714" y="1630680"/>
                  </a:lnTo>
                </a:path>
                <a:path w="8470265" h="2037714">
                  <a:moveTo>
                    <a:pt x="2465830" y="1630680"/>
                  </a:moveTo>
                  <a:lnTo>
                    <a:pt x="2828542" y="1630680"/>
                  </a:lnTo>
                </a:path>
                <a:path w="8470265" h="2037714">
                  <a:moveTo>
                    <a:pt x="0" y="1630680"/>
                  </a:moveTo>
                  <a:lnTo>
                    <a:pt x="181354" y="1630680"/>
                  </a:lnTo>
                </a:path>
                <a:path w="8470265" h="2037714">
                  <a:moveTo>
                    <a:pt x="5111494" y="1630680"/>
                  </a:moveTo>
                  <a:lnTo>
                    <a:pt x="5475730" y="1630680"/>
                  </a:lnTo>
                </a:path>
                <a:path w="8470265" h="2037714">
                  <a:moveTo>
                    <a:pt x="1406663" y="1630680"/>
                  </a:moveTo>
                  <a:lnTo>
                    <a:pt x="1769362" y="1630680"/>
                  </a:lnTo>
                </a:path>
                <a:path w="8470265" h="2037714">
                  <a:moveTo>
                    <a:pt x="876298" y="1630680"/>
                  </a:moveTo>
                  <a:lnTo>
                    <a:pt x="1240534" y="1630680"/>
                  </a:lnTo>
                </a:path>
                <a:path w="8470265" h="2037714">
                  <a:moveTo>
                    <a:pt x="7758682" y="1630680"/>
                  </a:moveTo>
                  <a:lnTo>
                    <a:pt x="8122918" y="1630680"/>
                  </a:lnTo>
                </a:path>
                <a:path w="8470265" h="2037714">
                  <a:moveTo>
                    <a:pt x="2994658" y="1630680"/>
                  </a:moveTo>
                  <a:lnTo>
                    <a:pt x="3357370" y="1630680"/>
                  </a:lnTo>
                </a:path>
                <a:path w="8470265" h="2037714">
                  <a:moveTo>
                    <a:pt x="347470" y="1630680"/>
                  </a:moveTo>
                  <a:lnTo>
                    <a:pt x="711706" y="1630680"/>
                  </a:lnTo>
                </a:path>
                <a:path w="8470265" h="2037714">
                  <a:moveTo>
                    <a:pt x="4582666" y="1630680"/>
                  </a:moveTo>
                  <a:lnTo>
                    <a:pt x="4946902" y="1630680"/>
                  </a:lnTo>
                </a:path>
                <a:path w="8470265" h="2037714">
                  <a:moveTo>
                    <a:pt x="6170687" y="1630680"/>
                  </a:moveTo>
                  <a:lnTo>
                    <a:pt x="6534910" y="1630680"/>
                  </a:lnTo>
                </a:path>
                <a:path w="8470265" h="2037714">
                  <a:moveTo>
                    <a:pt x="3523499" y="1630680"/>
                  </a:moveTo>
                  <a:lnTo>
                    <a:pt x="3887722" y="1630680"/>
                  </a:lnTo>
                </a:path>
                <a:path w="8470265" h="2037714">
                  <a:moveTo>
                    <a:pt x="6701039" y="1630680"/>
                  </a:moveTo>
                  <a:lnTo>
                    <a:pt x="7063738" y="1630680"/>
                  </a:lnTo>
                </a:path>
                <a:path w="8470265" h="2037714">
                  <a:moveTo>
                    <a:pt x="4053851" y="1630680"/>
                  </a:moveTo>
                  <a:lnTo>
                    <a:pt x="4416550" y="1630680"/>
                  </a:lnTo>
                </a:path>
                <a:path w="8470265" h="2037714">
                  <a:moveTo>
                    <a:pt x="7229854" y="1630680"/>
                  </a:moveTo>
                  <a:lnTo>
                    <a:pt x="7592566" y="1630680"/>
                  </a:lnTo>
                </a:path>
                <a:path w="8470265" h="2037714">
                  <a:moveTo>
                    <a:pt x="8289034" y="1630680"/>
                  </a:moveTo>
                  <a:lnTo>
                    <a:pt x="8470138" y="1630680"/>
                  </a:lnTo>
                </a:path>
                <a:path w="8470265" h="2037714">
                  <a:moveTo>
                    <a:pt x="347470" y="1222248"/>
                  </a:moveTo>
                  <a:lnTo>
                    <a:pt x="711706" y="1222248"/>
                  </a:lnTo>
                </a:path>
                <a:path w="8470265" h="2037714">
                  <a:moveTo>
                    <a:pt x="2465830" y="1222248"/>
                  </a:moveTo>
                  <a:lnTo>
                    <a:pt x="2828542" y="1222248"/>
                  </a:lnTo>
                </a:path>
                <a:path w="8470265" h="2037714">
                  <a:moveTo>
                    <a:pt x="5641846" y="1222248"/>
                  </a:moveTo>
                  <a:lnTo>
                    <a:pt x="6004558" y="1222248"/>
                  </a:lnTo>
                </a:path>
                <a:path w="8470265" h="2037714">
                  <a:moveTo>
                    <a:pt x="1935478" y="1222248"/>
                  </a:moveTo>
                  <a:lnTo>
                    <a:pt x="2299714" y="1222248"/>
                  </a:lnTo>
                </a:path>
                <a:path w="8470265" h="2037714">
                  <a:moveTo>
                    <a:pt x="0" y="1222248"/>
                  </a:moveTo>
                  <a:lnTo>
                    <a:pt x="181354" y="1222248"/>
                  </a:lnTo>
                </a:path>
                <a:path w="8470265" h="2037714">
                  <a:moveTo>
                    <a:pt x="2994658" y="1222248"/>
                  </a:moveTo>
                  <a:lnTo>
                    <a:pt x="3357370" y="1222248"/>
                  </a:lnTo>
                </a:path>
                <a:path w="8470265" h="2037714">
                  <a:moveTo>
                    <a:pt x="5111494" y="1222248"/>
                  </a:moveTo>
                  <a:lnTo>
                    <a:pt x="5475730" y="1222248"/>
                  </a:lnTo>
                </a:path>
                <a:path w="8470265" h="2037714">
                  <a:moveTo>
                    <a:pt x="6170687" y="1222248"/>
                  </a:moveTo>
                  <a:lnTo>
                    <a:pt x="6534910" y="1222248"/>
                  </a:lnTo>
                </a:path>
                <a:path w="8470265" h="2037714">
                  <a:moveTo>
                    <a:pt x="1406663" y="1222248"/>
                  </a:moveTo>
                  <a:lnTo>
                    <a:pt x="1769362" y="1222248"/>
                  </a:lnTo>
                </a:path>
                <a:path w="8470265" h="2037714">
                  <a:moveTo>
                    <a:pt x="7758682" y="1222248"/>
                  </a:moveTo>
                  <a:lnTo>
                    <a:pt x="8122918" y="1222248"/>
                  </a:lnTo>
                </a:path>
                <a:path w="8470265" h="2037714">
                  <a:moveTo>
                    <a:pt x="3523499" y="1222248"/>
                  </a:moveTo>
                  <a:lnTo>
                    <a:pt x="3887722" y="1222248"/>
                  </a:lnTo>
                </a:path>
                <a:path w="8470265" h="2037714">
                  <a:moveTo>
                    <a:pt x="7229854" y="1222248"/>
                  </a:moveTo>
                  <a:lnTo>
                    <a:pt x="7592566" y="1222248"/>
                  </a:lnTo>
                </a:path>
                <a:path w="8470265" h="2037714">
                  <a:moveTo>
                    <a:pt x="4582666" y="1222248"/>
                  </a:moveTo>
                  <a:lnTo>
                    <a:pt x="4946902" y="1222248"/>
                  </a:lnTo>
                </a:path>
                <a:path w="8470265" h="2037714">
                  <a:moveTo>
                    <a:pt x="4053851" y="1222248"/>
                  </a:moveTo>
                  <a:lnTo>
                    <a:pt x="4416550" y="1222248"/>
                  </a:lnTo>
                </a:path>
                <a:path w="8470265" h="2037714">
                  <a:moveTo>
                    <a:pt x="876298" y="1222248"/>
                  </a:moveTo>
                  <a:lnTo>
                    <a:pt x="1240534" y="1222248"/>
                  </a:lnTo>
                </a:path>
                <a:path w="8470265" h="2037714">
                  <a:moveTo>
                    <a:pt x="6701039" y="1222248"/>
                  </a:moveTo>
                  <a:lnTo>
                    <a:pt x="7063738" y="1222248"/>
                  </a:lnTo>
                </a:path>
                <a:path w="8470265" h="2037714">
                  <a:moveTo>
                    <a:pt x="8289034" y="1222248"/>
                  </a:moveTo>
                  <a:lnTo>
                    <a:pt x="8470138" y="1222248"/>
                  </a:lnTo>
                </a:path>
                <a:path w="8470265" h="2037714">
                  <a:moveTo>
                    <a:pt x="2994658" y="815340"/>
                  </a:moveTo>
                  <a:lnTo>
                    <a:pt x="3357370" y="815340"/>
                  </a:lnTo>
                </a:path>
                <a:path w="8470265" h="2037714">
                  <a:moveTo>
                    <a:pt x="347470" y="815340"/>
                  </a:moveTo>
                  <a:lnTo>
                    <a:pt x="711706" y="815340"/>
                  </a:lnTo>
                </a:path>
                <a:path w="8470265" h="2037714">
                  <a:moveTo>
                    <a:pt x="6170687" y="815340"/>
                  </a:moveTo>
                  <a:lnTo>
                    <a:pt x="6534910" y="815340"/>
                  </a:lnTo>
                </a:path>
                <a:path w="8470265" h="2037714">
                  <a:moveTo>
                    <a:pt x="6701039" y="815340"/>
                  </a:moveTo>
                  <a:lnTo>
                    <a:pt x="7063738" y="815340"/>
                  </a:lnTo>
                </a:path>
                <a:path w="8470265" h="2037714">
                  <a:moveTo>
                    <a:pt x="4582666" y="815340"/>
                  </a:moveTo>
                  <a:lnTo>
                    <a:pt x="4946902" y="815340"/>
                  </a:lnTo>
                </a:path>
                <a:path w="8470265" h="2037714">
                  <a:moveTo>
                    <a:pt x="1935478" y="815340"/>
                  </a:moveTo>
                  <a:lnTo>
                    <a:pt x="2299714" y="815340"/>
                  </a:lnTo>
                </a:path>
                <a:path w="8470265" h="2037714">
                  <a:moveTo>
                    <a:pt x="5111494" y="815340"/>
                  </a:moveTo>
                  <a:lnTo>
                    <a:pt x="5475730" y="815340"/>
                  </a:lnTo>
                </a:path>
                <a:path w="8470265" h="2037714">
                  <a:moveTo>
                    <a:pt x="7758682" y="815340"/>
                  </a:moveTo>
                  <a:lnTo>
                    <a:pt x="8122918" y="815340"/>
                  </a:lnTo>
                </a:path>
                <a:path w="8470265" h="2037714">
                  <a:moveTo>
                    <a:pt x="3523499" y="815340"/>
                  </a:moveTo>
                  <a:lnTo>
                    <a:pt x="3887722" y="815340"/>
                  </a:lnTo>
                </a:path>
                <a:path w="8470265" h="2037714">
                  <a:moveTo>
                    <a:pt x="2465830" y="815340"/>
                  </a:moveTo>
                  <a:lnTo>
                    <a:pt x="2828542" y="815340"/>
                  </a:lnTo>
                </a:path>
                <a:path w="8470265" h="2037714">
                  <a:moveTo>
                    <a:pt x="7229854" y="815340"/>
                  </a:moveTo>
                  <a:lnTo>
                    <a:pt x="7592566" y="815340"/>
                  </a:lnTo>
                </a:path>
                <a:path w="8470265" h="2037714">
                  <a:moveTo>
                    <a:pt x="876298" y="815340"/>
                  </a:moveTo>
                  <a:lnTo>
                    <a:pt x="1240534" y="815340"/>
                  </a:lnTo>
                </a:path>
                <a:path w="8470265" h="2037714">
                  <a:moveTo>
                    <a:pt x="4053851" y="815340"/>
                  </a:moveTo>
                  <a:lnTo>
                    <a:pt x="4416550" y="815340"/>
                  </a:lnTo>
                </a:path>
                <a:path w="8470265" h="2037714">
                  <a:moveTo>
                    <a:pt x="5641846" y="815340"/>
                  </a:moveTo>
                  <a:lnTo>
                    <a:pt x="6004558" y="815340"/>
                  </a:lnTo>
                </a:path>
                <a:path w="8470265" h="2037714">
                  <a:moveTo>
                    <a:pt x="1406663" y="815340"/>
                  </a:moveTo>
                  <a:lnTo>
                    <a:pt x="1769362" y="815340"/>
                  </a:lnTo>
                </a:path>
                <a:path w="8470265" h="2037714">
                  <a:moveTo>
                    <a:pt x="0" y="815340"/>
                  </a:moveTo>
                  <a:lnTo>
                    <a:pt x="181354" y="815340"/>
                  </a:lnTo>
                </a:path>
                <a:path w="8470265" h="2037714">
                  <a:moveTo>
                    <a:pt x="8289034" y="815340"/>
                  </a:moveTo>
                  <a:lnTo>
                    <a:pt x="8470138" y="815340"/>
                  </a:lnTo>
                </a:path>
                <a:path w="8470265" h="2037714">
                  <a:moveTo>
                    <a:pt x="5641846" y="408432"/>
                  </a:moveTo>
                  <a:lnTo>
                    <a:pt x="6004558" y="408432"/>
                  </a:lnTo>
                </a:path>
                <a:path w="8470265" h="2037714">
                  <a:moveTo>
                    <a:pt x="1406663" y="408432"/>
                  </a:moveTo>
                  <a:lnTo>
                    <a:pt x="1769362" y="408432"/>
                  </a:lnTo>
                </a:path>
                <a:path w="8470265" h="2037714">
                  <a:moveTo>
                    <a:pt x="1935478" y="408432"/>
                  </a:moveTo>
                  <a:lnTo>
                    <a:pt x="2299714" y="408432"/>
                  </a:lnTo>
                </a:path>
                <a:path w="8470265" h="2037714">
                  <a:moveTo>
                    <a:pt x="2465830" y="408432"/>
                  </a:moveTo>
                  <a:lnTo>
                    <a:pt x="2828542" y="408432"/>
                  </a:lnTo>
                </a:path>
                <a:path w="8470265" h="2037714">
                  <a:moveTo>
                    <a:pt x="347470" y="408432"/>
                  </a:moveTo>
                  <a:lnTo>
                    <a:pt x="711706" y="408432"/>
                  </a:lnTo>
                </a:path>
                <a:path w="8470265" h="2037714">
                  <a:moveTo>
                    <a:pt x="7229854" y="408432"/>
                  </a:moveTo>
                  <a:lnTo>
                    <a:pt x="7592566" y="408432"/>
                  </a:lnTo>
                </a:path>
                <a:path w="8470265" h="2037714">
                  <a:moveTo>
                    <a:pt x="3523499" y="408432"/>
                  </a:moveTo>
                  <a:lnTo>
                    <a:pt x="3887722" y="408432"/>
                  </a:lnTo>
                </a:path>
                <a:path w="8470265" h="2037714">
                  <a:moveTo>
                    <a:pt x="876298" y="408432"/>
                  </a:moveTo>
                  <a:lnTo>
                    <a:pt x="1240534" y="408432"/>
                  </a:lnTo>
                </a:path>
                <a:path w="8470265" h="2037714">
                  <a:moveTo>
                    <a:pt x="2994658" y="408432"/>
                  </a:moveTo>
                  <a:lnTo>
                    <a:pt x="3357370" y="408432"/>
                  </a:lnTo>
                </a:path>
                <a:path w="8470265" h="2037714">
                  <a:moveTo>
                    <a:pt x="5111494" y="408432"/>
                  </a:moveTo>
                  <a:lnTo>
                    <a:pt x="5475730" y="408432"/>
                  </a:lnTo>
                </a:path>
                <a:path w="8470265" h="2037714">
                  <a:moveTo>
                    <a:pt x="6170687" y="408432"/>
                  </a:moveTo>
                  <a:lnTo>
                    <a:pt x="6534910" y="408432"/>
                  </a:lnTo>
                </a:path>
                <a:path w="8470265" h="2037714">
                  <a:moveTo>
                    <a:pt x="4053851" y="408432"/>
                  </a:moveTo>
                  <a:lnTo>
                    <a:pt x="4416550" y="408432"/>
                  </a:lnTo>
                </a:path>
                <a:path w="8470265" h="2037714">
                  <a:moveTo>
                    <a:pt x="0" y="408432"/>
                  </a:moveTo>
                  <a:lnTo>
                    <a:pt x="181354" y="408432"/>
                  </a:lnTo>
                </a:path>
                <a:path w="8470265" h="2037714">
                  <a:moveTo>
                    <a:pt x="4582666" y="408432"/>
                  </a:moveTo>
                  <a:lnTo>
                    <a:pt x="4946902" y="408432"/>
                  </a:lnTo>
                </a:path>
                <a:path w="8470265" h="2037714">
                  <a:moveTo>
                    <a:pt x="6701039" y="408432"/>
                  </a:moveTo>
                  <a:lnTo>
                    <a:pt x="7063738" y="408432"/>
                  </a:lnTo>
                </a:path>
                <a:path w="8470265" h="2037714">
                  <a:moveTo>
                    <a:pt x="7758682" y="408432"/>
                  </a:moveTo>
                  <a:lnTo>
                    <a:pt x="8470138" y="408432"/>
                  </a:lnTo>
                </a:path>
                <a:path w="8470265" h="2037714">
                  <a:moveTo>
                    <a:pt x="6701039" y="0"/>
                  </a:moveTo>
                  <a:lnTo>
                    <a:pt x="7063738" y="0"/>
                  </a:lnTo>
                </a:path>
                <a:path w="8470265" h="2037714">
                  <a:moveTo>
                    <a:pt x="7229854" y="0"/>
                  </a:moveTo>
                  <a:lnTo>
                    <a:pt x="8470138" y="0"/>
                  </a:lnTo>
                </a:path>
                <a:path w="8470265" h="2037714">
                  <a:moveTo>
                    <a:pt x="2465830" y="0"/>
                  </a:moveTo>
                  <a:lnTo>
                    <a:pt x="6004558" y="0"/>
                  </a:lnTo>
                </a:path>
                <a:path w="8470265" h="2037714">
                  <a:moveTo>
                    <a:pt x="6170687" y="0"/>
                  </a:moveTo>
                  <a:lnTo>
                    <a:pt x="6534910" y="0"/>
                  </a:lnTo>
                </a:path>
                <a:path w="8470265" h="2037714">
                  <a:moveTo>
                    <a:pt x="0" y="0"/>
                  </a:moveTo>
                  <a:lnTo>
                    <a:pt x="2299714" y="0"/>
                  </a:lnTo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850393" y="1886178"/>
              <a:ext cx="8470265" cy="407670"/>
            </a:xfrm>
            <a:custGeom>
              <a:avLst/>
              <a:gdLst/>
              <a:ahLst/>
              <a:cxnLst/>
              <a:rect l="l" t="t" r="r" b="b"/>
              <a:pathLst>
                <a:path w="8470265" h="407669">
                  <a:moveTo>
                    <a:pt x="0" y="407441"/>
                  </a:moveTo>
                  <a:lnTo>
                    <a:pt x="8470138" y="407441"/>
                  </a:lnTo>
                </a:path>
                <a:path w="8470265" h="407669">
                  <a:moveTo>
                    <a:pt x="0" y="0"/>
                  </a:moveTo>
                  <a:lnTo>
                    <a:pt x="8470138" y="0"/>
                  </a:lnTo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031748" y="2314955"/>
              <a:ext cx="8107680" cy="2831465"/>
            </a:xfrm>
            <a:custGeom>
              <a:avLst/>
              <a:gdLst/>
              <a:ahLst/>
              <a:cxnLst/>
              <a:rect l="l" t="t" r="r" b="b"/>
              <a:pathLst>
                <a:path w="8107680" h="2831465">
                  <a:moveTo>
                    <a:pt x="166116" y="461772"/>
                  </a:moveTo>
                  <a:lnTo>
                    <a:pt x="0" y="461772"/>
                  </a:lnTo>
                  <a:lnTo>
                    <a:pt x="0" y="2830995"/>
                  </a:lnTo>
                  <a:lnTo>
                    <a:pt x="166116" y="2830995"/>
                  </a:lnTo>
                  <a:lnTo>
                    <a:pt x="166116" y="461772"/>
                  </a:lnTo>
                  <a:close/>
                </a:path>
                <a:path w="8107680" h="2831465">
                  <a:moveTo>
                    <a:pt x="694944" y="487680"/>
                  </a:moveTo>
                  <a:lnTo>
                    <a:pt x="530352" y="487680"/>
                  </a:lnTo>
                  <a:lnTo>
                    <a:pt x="530352" y="2830995"/>
                  </a:lnTo>
                  <a:lnTo>
                    <a:pt x="694944" y="2830995"/>
                  </a:lnTo>
                  <a:lnTo>
                    <a:pt x="694944" y="487680"/>
                  </a:lnTo>
                  <a:close/>
                </a:path>
                <a:path w="8107680" h="2831465">
                  <a:moveTo>
                    <a:pt x="1225296" y="521220"/>
                  </a:moveTo>
                  <a:lnTo>
                    <a:pt x="1059180" y="521220"/>
                  </a:lnTo>
                  <a:lnTo>
                    <a:pt x="1059180" y="2830995"/>
                  </a:lnTo>
                  <a:lnTo>
                    <a:pt x="1225296" y="2830995"/>
                  </a:lnTo>
                  <a:lnTo>
                    <a:pt x="1225296" y="521220"/>
                  </a:lnTo>
                  <a:close/>
                </a:path>
                <a:path w="8107680" h="2831465">
                  <a:moveTo>
                    <a:pt x="1754124" y="400824"/>
                  </a:moveTo>
                  <a:lnTo>
                    <a:pt x="1588008" y="400824"/>
                  </a:lnTo>
                  <a:lnTo>
                    <a:pt x="1588008" y="2830995"/>
                  </a:lnTo>
                  <a:lnTo>
                    <a:pt x="1754124" y="2830995"/>
                  </a:lnTo>
                  <a:lnTo>
                    <a:pt x="1754124" y="400824"/>
                  </a:lnTo>
                  <a:close/>
                </a:path>
                <a:path w="8107680" h="2831465">
                  <a:moveTo>
                    <a:pt x="2284476" y="377952"/>
                  </a:moveTo>
                  <a:lnTo>
                    <a:pt x="2118360" y="377952"/>
                  </a:lnTo>
                  <a:lnTo>
                    <a:pt x="2118360" y="2830995"/>
                  </a:lnTo>
                  <a:lnTo>
                    <a:pt x="2284476" y="2830995"/>
                  </a:lnTo>
                  <a:lnTo>
                    <a:pt x="2284476" y="377952"/>
                  </a:lnTo>
                  <a:close/>
                </a:path>
                <a:path w="8107680" h="2831465">
                  <a:moveTo>
                    <a:pt x="2813304" y="518172"/>
                  </a:moveTo>
                  <a:lnTo>
                    <a:pt x="2647188" y="518172"/>
                  </a:lnTo>
                  <a:lnTo>
                    <a:pt x="2647188" y="2830995"/>
                  </a:lnTo>
                  <a:lnTo>
                    <a:pt x="2813304" y="2830995"/>
                  </a:lnTo>
                  <a:lnTo>
                    <a:pt x="2813304" y="518172"/>
                  </a:lnTo>
                  <a:close/>
                </a:path>
                <a:path w="8107680" h="2831465">
                  <a:moveTo>
                    <a:pt x="3342144" y="637057"/>
                  </a:moveTo>
                  <a:lnTo>
                    <a:pt x="3176016" y="637057"/>
                  </a:lnTo>
                  <a:lnTo>
                    <a:pt x="3176016" y="2830995"/>
                  </a:lnTo>
                  <a:lnTo>
                    <a:pt x="3342144" y="2830995"/>
                  </a:lnTo>
                  <a:lnTo>
                    <a:pt x="3342144" y="637057"/>
                  </a:lnTo>
                  <a:close/>
                </a:path>
                <a:path w="8107680" h="2831465">
                  <a:moveTo>
                    <a:pt x="3872496" y="658368"/>
                  </a:moveTo>
                  <a:lnTo>
                    <a:pt x="3706368" y="658368"/>
                  </a:lnTo>
                  <a:lnTo>
                    <a:pt x="3706368" y="2830995"/>
                  </a:lnTo>
                  <a:lnTo>
                    <a:pt x="3872496" y="2830995"/>
                  </a:lnTo>
                  <a:lnTo>
                    <a:pt x="3872496" y="658368"/>
                  </a:lnTo>
                  <a:close/>
                </a:path>
                <a:path w="8107680" h="2831465">
                  <a:moveTo>
                    <a:pt x="4401312" y="662940"/>
                  </a:moveTo>
                  <a:lnTo>
                    <a:pt x="4235196" y="662940"/>
                  </a:lnTo>
                  <a:lnTo>
                    <a:pt x="4235196" y="2830995"/>
                  </a:lnTo>
                  <a:lnTo>
                    <a:pt x="4401312" y="2830995"/>
                  </a:lnTo>
                  <a:lnTo>
                    <a:pt x="4401312" y="662940"/>
                  </a:lnTo>
                  <a:close/>
                </a:path>
                <a:path w="8107680" h="2831465">
                  <a:moveTo>
                    <a:pt x="4930140" y="629424"/>
                  </a:moveTo>
                  <a:lnTo>
                    <a:pt x="4765548" y="629424"/>
                  </a:lnTo>
                  <a:lnTo>
                    <a:pt x="4765548" y="2830995"/>
                  </a:lnTo>
                  <a:lnTo>
                    <a:pt x="4930140" y="2830995"/>
                  </a:lnTo>
                  <a:lnTo>
                    <a:pt x="4930140" y="629424"/>
                  </a:lnTo>
                  <a:close/>
                </a:path>
                <a:path w="8107680" h="2831465">
                  <a:moveTo>
                    <a:pt x="5460492" y="481596"/>
                  </a:moveTo>
                  <a:lnTo>
                    <a:pt x="5294376" y="481596"/>
                  </a:lnTo>
                  <a:lnTo>
                    <a:pt x="5294376" y="2830995"/>
                  </a:lnTo>
                  <a:lnTo>
                    <a:pt x="5460492" y="2830995"/>
                  </a:lnTo>
                  <a:lnTo>
                    <a:pt x="5460492" y="481596"/>
                  </a:lnTo>
                  <a:close/>
                </a:path>
                <a:path w="8107680" h="2831465">
                  <a:moveTo>
                    <a:pt x="5989332" y="237744"/>
                  </a:moveTo>
                  <a:lnTo>
                    <a:pt x="5823204" y="237744"/>
                  </a:lnTo>
                  <a:lnTo>
                    <a:pt x="5823204" y="2830995"/>
                  </a:lnTo>
                  <a:lnTo>
                    <a:pt x="5989332" y="2830995"/>
                  </a:lnTo>
                  <a:lnTo>
                    <a:pt x="5989332" y="237744"/>
                  </a:lnTo>
                  <a:close/>
                </a:path>
                <a:path w="8107680" h="2831465">
                  <a:moveTo>
                    <a:pt x="6519685" y="0"/>
                  </a:moveTo>
                  <a:lnTo>
                    <a:pt x="6353556" y="0"/>
                  </a:lnTo>
                  <a:lnTo>
                    <a:pt x="6353556" y="2830995"/>
                  </a:lnTo>
                  <a:lnTo>
                    <a:pt x="6519685" y="2830995"/>
                  </a:lnTo>
                  <a:lnTo>
                    <a:pt x="6519685" y="0"/>
                  </a:lnTo>
                  <a:close/>
                </a:path>
                <a:path w="8107680" h="2831465">
                  <a:moveTo>
                    <a:pt x="7048500" y="70129"/>
                  </a:moveTo>
                  <a:lnTo>
                    <a:pt x="6882384" y="70129"/>
                  </a:lnTo>
                  <a:lnTo>
                    <a:pt x="6882384" y="2830995"/>
                  </a:lnTo>
                  <a:lnTo>
                    <a:pt x="7048500" y="2830995"/>
                  </a:lnTo>
                  <a:lnTo>
                    <a:pt x="7048500" y="70129"/>
                  </a:lnTo>
                  <a:close/>
                </a:path>
                <a:path w="8107680" h="2831465">
                  <a:moveTo>
                    <a:pt x="7577328" y="413029"/>
                  </a:moveTo>
                  <a:lnTo>
                    <a:pt x="7411212" y="413029"/>
                  </a:lnTo>
                  <a:lnTo>
                    <a:pt x="7411212" y="2830995"/>
                  </a:lnTo>
                  <a:lnTo>
                    <a:pt x="7577328" y="2830995"/>
                  </a:lnTo>
                  <a:lnTo>
                    <a:pt x="7577328" y="413029"/>
                  </a:lnTo>
                  <a:close/>
                </a:path>
                <a:path w="8107680" h="2831465">
                  <a:moveTo>
                    <a:pt x="8107680" y="1034808"/>
                  </a:moveTo>
                  <a:lnTo>
                    <a:pt x="7941564" y="1034808"/>
                  </a:lnTo>
                  <a:lnTo>
                    <a:pt x="7941564" y="2830995"/>
                  </a:lnTo>
                  <a:lnTo>
                    <a:pt x="8107680" y="2830995"/>
                  </a:lnTo>
                  <a:lnTo>
                    <a:pt x="8107680" y="1034808"/>
                  </a:lnTo>
                  <a:close/>
                </a:path>
              </a:pathLst>
            </a:custGeom>
            <a:solidFill>
              <a:srgbClr val="145F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850393" y="5145945"/>
              <a:ext cx="8470265" cy="0"/>
            </a:xfrm>
            <a:custGeom>
              <a:avLst/>
              <a:gdLst/>
              <a:ahLst/>
              <a:cxnLst/>
              <a:rect l="l" t="t" r="r" b="b"/>
              <a:pathLst>
                <a:path w="8470265">
                  <a:moveTo>
                    <a:pt x="0" y="0"/>
                  </a:moveTo>
                  <a:lnTo>
                    <a:pt x="8470138" y="0"/>
                  </a:lnTo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986306" y="2567649"/>
            <a:ext cx="26924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b="1" spc="-20" dirty="0">
                <a:solidFill>
                  <a:srgbClr val="FF0000"/>
                </a:solidFill>
                <a:latin typeface="Arial"/>
                <a:cs typeface="Arial"/>
              </a:rPr>
              <a:t>1163</a:t>
            </a:r>
            <a:endParaRPr sz="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515743" y="2594166"/>
            <a:ext cx="26924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b="1" spc="-20" dirty="0">
                <a:solidFill>
                  <a:srgbClr val="FF0000"/>
                </a:solidFill>
                <a:latin typeface="Arial"/>
                <a:cs typeface="Arial"/>
              </a:rPr>
              <a:t>1150</a:t>
            </a:r>
            <a:endParaRPr sz="9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045181" y="2626742"/>
            <a:ext cx="26924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b="1" spc="-20" dirty="0">
                <a:solidFill>
                  <a:srgbClr val="FF0000"/>
                </a:solidFill>
                <a:latin typeface="Arial"/>
                <a:cs typeface="Arial"/>
              </a:rPr>
              <a:t>1134</a:t>
            </a:r>
            <a:endParaRPr sz="9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574619" y="2506498"/>
            <a:ext cx="26924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b="1" spc="-20" dirty="0">
                <a:solidFill>
                  <a:srgbClr val="FF0000"/>
                </a:solidFill>
                <a:latin typeface="Arial"/>
                <a:cs typeface="Arial"/>
              </a:rPr>
              <a:t>1193</a:t>
            </a:r>
            <a:endParaRPr sz="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104056" y="2484096"/>
            <a:ext cx="26924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b="1" spc="-20" dirty="0">
                <a:solidFill>
                  <a:srgbClr val="FF0000"/>
                </a:solidFill>
                <a:latin typeface="Arial"/>
                <a:cs typeface="Arial"/>
              </a:rPr>
              <a:t>1204</a:t>
            </a:r>
            <a:endParaRPr sz="9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633494" y="2624684"/>
            <a:ext cx="26924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b="1" spc="-20" dirty="0">
                <a:solidFill>
                  <a:srgbClr val="FF0000"/>
                </a:solidFill>
                <a:latin typeface="Arial"/>
                <a:cs typeface="Arial"/>
              </a:rPr>
              <a:t>1135</a:t>
            </a:r>
            <a:endParaRPr sz="9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162931" y="2743671"/>
            <a:ext cx="30099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b="1" spc="-10" dirty="0">
                <a:solidFill>
                  <a:srgbClr val="FF0000"/>
                </a:solidFill>
                <a:latin typeface="Arial"/>
                <a:cs typeface="Arial"/>
              </a:rPr>
              <a:t>1,077</a:t>
            </a:r>
            <a:endParaRPr sz="9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4692369" y="2764016"/>
            <a:ext cx="30099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b="1" spc="-10" dirty="0">
                <a:solidFill>
                  <a:srgbClr val="FF0000"/>
                </a:solidFill>
                <a:latin typeface="Arial"/>
                <a:cs typeface="Arial"/>
              </a:rPr>
              <a:t>1,067</a:t>
            </a:r>
            <a:endParaRPr sz="9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5221806" y="2768360"/>
            <a:ext cx="30099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b="1" spc="-10" dirty="0">
                <a:solidFill>
                  <a:srgbClr val="FF0000"/>
                </a:solidFill>
                <a:latin typeface="Arial"/>
                <a:cs typeface="Arial"/>
              </a:rPr>
              <a:t>1,065</a:t>
            </a:r>
            <a:endParaRPr sz="9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5751244" y="2735784"/>
            <a:ext cx="30099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b="1" spc="-10" dirty="0">
                <a:solidFill>
                  <a:srgbClr val="FF0000"/>
                </a:solidFill>
                <a:latin typeface="Arial"/>
                <a:cs typeface="Arial"/>
              </a:rPr>
              <a:t>1,081</a:t>
            </a:r>
            <a:endParaRPr sz="9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6280682" y="2587080"/>
            <a:ext cx="30099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b="1" spc="-10" dirty="0">
                <a:solidFill>
                  <a:srgbClr val="FF0000"/>
                </a:solidFill>
                <a:latin typeface="Arial"/>
                <a:cs typeface="Arial"/>
              </a:rPr>
              <a:t>1,154</a:t>
            </a:r>
            <a:endParaRPr sz="9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6810119" y="2344649"/>
            <a:ext cx="30099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b="1" spc="-10" dirty="0">
                <a:solidFill>
                  <a:srgbClr val="FF0000"/>
                </a:solidFill>
                <a:latin typeface="Arial"/>
                <a:cs typeface="Arial"/>
              </a:rPr>
              <a:t>1,273</a:t>
            </a:r>
            <a:endParaRPr sz="9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7339557" y="2106334"/>
            <a:ext cx="30099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b="1" spc="-10" dirty="0">
                <a:solidFill>
                  <a:srgbClr val="FF0000"/>
                </a:solidFill>
                <a:latin typeface="Arial"/>
                <a:cs typeface="Arial"/>
              </a:rPr>
              <a:t>1,390</a:t>
            </a:r>
            <a:endParaRPr sz="9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7868994" y="2175600"/>
            <a:ext cx="30099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b="1" spc="-10" dirty="0">
                <a:solidFill>
                  <a:srgbClr val="FF0000"/>
                </a:solidFill>
                <a:latin typeface="Arial"/>
                <a:cs typeface="Arial"/>
              </a:rPr>
              <a:t>1,356</a:t>
            </a:r>
            <a:endParaRPr sz="9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8398432" y="2518843"/>
            <a:ext cx="30099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b="1" spc="-10" dirty="0">
                <a:solidFill>
                  <a:srgbClr val="FF0000"/>
                </a:solidFill>
                <a:latin typeface="Arial"/>
                <a:cs typeface="Arial"/>
              </a:rPr>
              <a:t>1,187</a:t>
            </a:r>
            <a:endParaRPr sz="90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8976562" y="3140292"/>
            <a:ext cx="205104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b="1" spc="-25" dirty="0">
                <a:solidFill>
                  <a:srgbClr val="FF0000"/>
                </a:solidFill>
                <a:latin typeface="Arial"/>
                <a:cs typeface="Arial"/>
              </a:rPr>
              <a:t>882</a:t>
            </a:r>
            <a:endParaRPr sz="90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562138" y="3425585"/>
            <a:ext cx="203835" cy="17926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6350" algn="r">
              <a:lnSpc>
                <a:spcPct val="100000"/>
              </a:lnSpc>
              <a:spcBef>
                <a:spcPts val="100"/>
              </a:spcBef>
            </a:pPr>
            <a:r>
              <a:rPr sz="900" spc="-25" dirty="0">
                <a:solidFill>
                  <a:srgbClr val="585858"/>
                </a:solidFill>
                <a:latin typeface="Arial"/>
                <a:cs typeface="Arial"/>
              </a:rPr>
              <a:t>800</a:t>
            </a: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900">
              <a:latin typeface="Arial"/>
              <a:cs typeface="Arial"/>
            </a:endParaRPr>
          </a:p>
          <a:p>
            <a:pPr marR="6350" algn="r">
              <a:lnSpc>
                <a:spcPct val="100000"/>
              </a:lnSpc>
            </a:pPr>
            <a:r>
              <a:rPr sz="900" spc="-25" dirty="0">
                <a:solidFill>
                  <a:srgbClr val="585858"/>
                </a:solidFill>
                <a:latin typeface="Arial"/>
                <a:cs typeface="Arial"/>
              </a:rPr>
              <a:t>600</a:t>
            </a: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900">
              <a:latin typeface="Arial"/>
              <a:cs typeface="Arial"/>
            </a:endParaRPr>
          </a:p>
          <a:p>
            <a:pPr marR="6350" algn="r">
              <a:lnSpc>
                <a:spcPct val="100000"/>
              </a:lnSpc>
            </a:pPr>
            <a:r>
              <a:rPr sz="900" spc="-25" dirty="0">
                <a:solidFill>
                  <a:srgbClr val="585858"/>
                </a:solidFill>
                <a:latin typeface="Arial"/>
                <a:cs typeface="Arial"/>
              </a:rPr>
              <a:t>400</a:t>
            </a: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900">
              <a:latin typeface="Arial"/>
              <a:cs typeface="Arial"/>
            </a:endParaRPr>
          </a:p>
          <a:p>
            <a:pPr marR="6350" algn="r">
              <a:lnSpc>
                <a:spcPct val="100000"/>
              </a:lnSpc>
            </a:pPr>
            <a:r>
              <a:rPr sz="900" spc="-25" dirty="0">
                <a:solidFill>
                  <a:srgbClr val="585858"/>
                </a:solidFill>
                <a:latin typeface="Arial"/>
                <a:cs typeface="Arial"/>
              </a:rPr>
              <a:t>200</a:t>
            </a: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90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  <a:spcBef>
                <a:spcPts val="5"/>
              </a:spcBef>
            </a:pPr>
            <a:r>
              <a:rPr sz="900" spc="-50" dirty="0">
                <a:solidFill>
                  <a:srgbClr val="585858"/>
                </a:solidFill>
                <a:latin typeface="Arial"/>
                <a:cs typeface="Arial"/>
              </a:rPr>
              <a:t>0</a:t>
            </a:r>
            <a:endParaRPr sz="90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498588" y="3018105"/>
            <a:ext cx="26733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spc="-20" dirty="0">
                <a:solidFill>
                  <a:srgbClr val="585858"/>
                </a:solidFill>
                <a:latin typeface="Arial"/>
                <a:cs typeface="Arial"/>
              </a:rPr>
              <a:t>1000</a:t>
            </a:r>
            <a:endParaRPr sz="90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498588" y="2610625"/>
            <a:ext cx="26733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spc="-20" dirty="0">
                <a:solidFill>
                  <a:srgbClr val="585858"/>
                </a:solidFill>
                <a:latin typeface="Arial"/>
                <a:cs typeface="Arial"/>
              </a:rPr>
              <a:t>1200</a:t>
            </a:r>
            <a:endParaRPr sz="90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498588" y="2203146"/>
            <a:ext cx="26733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spc="-20" dirty="0">
                <a:solidFill>
                  <a:srgbClr val="585858"/>
                </a:solidFill>
                <a:latin typeface="Arial"/>
                <a:cs typeface="Arial"/>
              </a:rPr>
              <a:t>1400</a:t>
            </a:r>
            <a:endParaRPr sz="900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498588" y="1795667"/>
            <a:ext cx="26733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spc="-20" dirty="0">
                <a:solidFill>
                  <a:srgbClr val="585858"/>
                </a:solidFill>
                <a:latin typeface="Arial"/>
                <a:cs typeface="Arial"/>
              </a:rPr>
              <a:t>1600</a:t>
            </a:r>
            <a:endParaRPr sz="900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988706" y="5191519"/>
            <a:ext cx="26733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spc="-20" dirty="0">
                <a:solidFill>
                  <a:srgbClr val="585858"/>
                </a:solidFill>
                <a:latin typeface="Arial"/>
                <a:cs typeface="Arial"/>
              </a:rPr>
              <a:t>2011</a:t>
            </a:r>
            <a:endParaRPr sz="900"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1518144" y="5191519"/>
            <a:ext cx="26733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spc="-20" dirty="0">
                <a:solidFill>
                  <a:srgbClr val="585858"/>
                </a:solidFill>
                <a:latin typeface="Arial"/>
                <a:cs typeface="Arial"/>
              </a:rPr>
              <a:t>2012</a:t>
            </a:r>
            <a:endParaRPr sz="900"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2047581" y="5191519"/>
            <a:ext cx="26733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spc="-20" dirty="0">
                <a:solidFill>
                  <a:srgbClr val="585858"/>
                </a:solidFill>
                <a:latin typeface="Arial"/>
                <a:cs typeface="Arial"/>
              </a:rPr>
              <a:t>2013</a:t>
            </a:r>
            <a:endParaRPr sz="900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2577019" y="5191519"/>
            <a:ext cx="26733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spc="-20" dirty="0">
                <a:solidFill>
                  <a:srgbClr val="585858"/>
                </a:solidFill>
                <a:latin typeface="Arial"/>
                <a:cs typeface="Arial"/>
              </a:rPr>
              <a:t>2014</a:t>
            </a:r>
            <a:endParaRPr sz="900"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3106456" y="5191519"/>
            <a:ext cx="26733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spc="-20" dirty="0">
                <a:solidFill>
                  <a:srgbClr val="585858"/>
                </a:solidFill>
                <a:latin typeface="Arial"/>
                <a:cs typeface="Arial"/>
              </a:rPr>
              <a:t>2015</a:t>
            </a:r>
            <a:endParaRPr sz="900"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3635894" y="5191519"/>
            <a:ext cx="26733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spc="-20" dirty="0">
                <a:solidFill>
                  <a:srgbClr val="585858"/>
                </a:solidFill>
                <a:latin typeface="Arial"/>
                <a:cs typeface="Arial"/>
              </a:rPr>
              <a:t>2016</a:t>
            </a:r>
            <a:endParaRPr sz="900"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4165332" y="5191519"/>
            <a:ext cx="26733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spc="-20" dirty="0">
                <a:solidFill>
                  <a:srgbClr val="585858"/>
                </a:solidFill>
                <a:latin typeface="Arial"/>
                <a:cs typeface="Arial"/>
              </a:rPr>
              <a:t>2017</a:t>
            </a:r>
            <a:endParaRPr sz="900">
              <a:latin typeface="Arial"/>
              <a:cs typeface="Aria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4694769" y="5191519"/>
            <a:ext cx="26733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spc="-20" dirty="0">
                <a:solidFill>
                  <a:srgbClr val="585858"/>
                </a:solidFill>
                <a:latin typeface="Arial"/>
                <a:cs typeface="Arial"/>
              </a:rPr>
              <a:t>2018</a:t>
            </a:r>
            <a:endParaRPr sz="900">
              <a:latin typeface="Arial"/>
              <a:cs typeface="Aria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5224207" y="5191519"/>
            <a:ext cx="26733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spc="-20" dirty="0">
                <a:solidFill>
                  <a:srgbClr val="585858"/>
                </a:solidFill>
                <a:latin typeface="Arial"/>
                <a:cs typeface="Arial"/>
              </a:rPr>
              <a:t>2019</a:t>
            </a:r>
            <a:endParaRPr sz="900">
              <a:latin typeface="Arial"/>
              <a:cs typeface="Arial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5753644" y="5191519"/>
            <a:ext cx="26733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spc="-20" dirty="0">
                <a:solidFill>
                  <a:srgbClr val="585858"/>
                </a:solidFill>
                <a:latin typeface="Arial"/>
                <a:cs typeface="Arial"/>
              </a:rPr>
              <a:t>2020</a:t>
            </a:r>
            <a:endParaRPr sz="900">
              <a:latin typeface="Arial"/>
              <a:cs typeface="Arial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6283082" y="5191519"/>
            <a:ext cx="26733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spc="-20" dirty="0">
                <a:solidFill>
                  <a:srgbClr val="585858"/>
                </a:solidFill>
                <a:latin typeface="Arial"/>
                <a:cs typeface="Arial"/>
              </a:rPr>
              <a:t>2021</a:t>
            </a:r>
            <a:endParaRPr sz="900">
              <a:latin typeface="Arial"/>
              <a:cs typeface="Arial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6812519" y="5191519"/>
            <a:ext cx="26733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spc="-20" dirty="0">
                <a:solidFill>
                  <a:srgbClr val="585858"/>
                </a:solidFill>
                <a:latin typeface="Arial"/>
                <a:cs typeface="Arial"/>
              </a:rPr>
              <a:t>2022</a:t>
            </a:r>
            <a:endParaRPr sz="900">
              <a:latin typeface="Arial"/>
              <a:cs typeface="Arial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7341957" y="5191519"/>
            <a:ext cx="26733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spc="-20" dirty="0">
                <a:solidFill>
                  <a:srgbClr val="585858"/>
                </a:solidFill>
                <a:latin typeface="Arial"/>
                <a:cs typeface="Arial"/>
              </a:rPr>
              <a:t>2023</a:t>
            </a:r>
            <a:endParaRPr sz="900">
              <a:latin typeface="Arial"/>
              <a:cs typeface="Arial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7871395" y="5191519"/>
            <a:ext cx="26733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spc="-20" dirty="0">
                <a:solidFill>
                  <a:srgbClr val="585858"/>
                </a:solidFill>
                <a:latin typeface="Arial"/>
                <a:cs typeface="Arial"/>
              </a:rPr>
              <a:t>2024</a:t>
            </a:r>
            <a:endParaRPr sz="900">
              <a:latin typeface="Arial"/>
              <a:cs typeface="Arial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8400832" y="5191519"/>
            <a:ext cx="911225" cy="2940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ts val="1055"/>
              </a:lnSpc>
              <a:spcBef>
                <a:spcPts val="100"/>
              </a:spcBef>
              <a:tabLst>
                <a:tab pos="528955" algn="l"/>
              </a:tabLst>
            </a:pPr>
            <a:r>
              <a:rPr sz="900" spc="-20" dirty="0">
                <a:solidFill>
                  <a:srgbClr val="585858"/>
                </a:solidFill>
                <a:latin typeface="Arial"/>
                <a:cs typeface="Arial"/>
              </a:rPr>
              <a:t>2025</a:t>
            </a:r>
            <a:r>
              <a:rPr sz="900" dirty="0">
                <a:solidFill>
                  <a:srgbClr val="585858"/>
                </a:solidFill>
                <a:latin typeface="Arial"/>
                <a:cs typeface="Arial"/>
              </a:rPr>
              <a:t>	</a:t>
            </a:r>
            <a:r>
              <a:rPr sz="900" spc="-20" dirty="0">
                <a:solidFill>
                  <a:srgbClr val="585858"/>
                </a:solidFill>
                <a:latin typeface="Arial"/>
                <a:cs typeface="Arial"/>
              </a:rPr>
              <a:t>2026</a:t>
            </a:r>
            <a:endParaRPr sz="900">
              <a:latin typeface="Arial"/>
              <a:cs typeface="Arial"/>
            </a:endParaRPr>
          </a:p>
          <a:p>
            <a:pPr marL="414655">
              <a:lnSpc>
                <a:spcPts val="1055"/>
              </a:lnSpc>
            </a:pPr>
            <a:r>
              <a:rPr sz="900" spc="-10" dirty="0">
                <a:solidFill>
                  <a:srgbClr val="585858"/>
                </a:solidFill>
                <a:latin typeface="Arial"/>
                <a:cs typeface="Arial"/>
              </a:rPr>
              <a:t>Projected</a:t>
            </a:r>
            <a:endParaRPr sz="900">
              <a:latin typeface="Arial"/>
              <a:cs typeface="Arial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3587526" y="1498062"/>
            <a:ext cx="271145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solidFill>
                  <a:srgbClr val="585858"/>
                </a:solidFill>
                <a:latin typeface="Arial"/>
                <a:cs typeface="Arial"/>
              </a:rPr>
              <a:t>Employees</a:t>
            </a:r>
            <a:r>
              <a:rPr sz="1400" spc="-15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1400" spc="-10" dirty="0">
                <a:solidFill>
                  <a:srgbClr val="585858"/>
                </a:solidFill>
                <a:latin typeface="Arial"/>
                <a:cs typeface="Arial"/>
              </a:rPr>
              <a:t>(Full-</a:t>
            </a:r>
            <a:r>
              <a:rPr sz="1400" dirty="0">
                <a:solidFill>
                  <a:srgbClr val="585858"/>
                </a:solidFill>
                <a:latin typeface="Arial"/>
                <a:cs typeface="Arial"/>
              </a:rPr>
              <a:t>time</a:t>
            </a:r>
            <a:r>
              <a:rPr sz="1400" spc="-20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1400" spc="-10" dirty="0">
                <a:solidFill>
                  <a:srgbClr val="585858"/>
                </a:solidFill>
                <a:latin typeface="Arial"/>
                <a:cs typeface="Arial"/>
              </a:rPr>
              <a:t>Equivalents)</a:t>
            </a:r>
            <a:endParaRPr sz="1400">
              <a:latin typeface="Arial"/>
              <a:cs typeface="Arial"/>
            </a:endParaRPr>
          </a:p>
        </p:txBody>
      </p:sp>
      <p:sp>
        <p:nvSpPr>
          <p:cNvPr id="59" name="object 59"/>
          <p:cNvSpPr/>
          <p:nvPr/>
        </p:nvSpPr>
        <p:spPr>
          <a:xfrm>
            <a:off x="415290" y="1427708"/>
            <a:ext cx="9044940" cy="4128770"/>
          </a:xfrm>
          <a:custGeom>
            <a:avLst/>
            <a:gdLst/>
            <a:ahLst/>
            <a:cxnLst/>
            <a:rect l="l" t="t" r="r" b="b"/>
            <a:pathLst>
              <a:path w="9044940" h="4128770">
                <a:moveTo>
                  <a:pt x="0" y="0"/>
                </a:moveTo>
                <a:lnTo>
                  <a:pt x="9044940" y="0"/>
                </a:lnTo>
                <a:lnTo>
                  <a:pt x="9044940" y="4128770"/>
                </a:lnTo>
                <a:lnTo>
                  <a:pt x="0" y="4128770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527</Words>
  <Application>Microsoft Office PowerPoint</Application>
  <PresentationFormat>Custom</PresentationFormat>
  <Paragraphs>257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>Citizens Property Insurance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Andrew Woodward</dc:creator>
  <dc:description/>
  <cp:lastModifiedBy>Bonnie Gilliland</cp:lastModifiedBy>
  <cp:revision>1</cp:revision>
  <dcterms:created xsi:type="dcterms:W3CDTF">2026-09-22T19:26:09Z</dcterms:created>
  <dcterms:modified xsi:type="dcterms:W3CDTF">2026-09-23T14:42:21Z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2026-09-21T00:00:00Z</vt:filetime>
  </property>
  <property fmtid="{D5CDD505-2E9C-101B-9397-08002B2CF9AE}" pid="3" name="Creator">
    <vt:lpwstr>Acrobat PDFMaker 26 for Word</vt:lpwstr>
  </property>
  <property fmtid="{D5CDD505-2E9C-101B-9397-08002B2CF9AE}" pid="4" name="LastSaved">
    <vt:filetime>2026-09-22T00:00:00Z</vt:filetime>
  </property>
  <property fmtid="{D5CDD505-2E9C-101B-9397-08002B2CF9AE}" pid="5" name="Producer">
    <vt:lpwstr>Adobe PDF Library 26.1.29</vt:lpwstr>
  </property>
  <property fmtid="{D5CDD505-2E9C-101B-9397-08002B2CF9AE}" pid="6" name="SourceModified">
    <vt:lpwstr/>
  </property>
</Properties>
</file>